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p4"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Didot"/>
          <a:ea typeface="Didot"/>
          <a:cs typeface="Didot"/>
        </a:font>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CFD5E0"/>
          </a:solidFill>
        </a:fill>
      </a:tcStyle>
    </a:wholeTbl>
    <a:band2H>
      <a:tcTxStyle b="def" i="def"/>
      <a:tcStyle>
        <a:tcBdr/>
        <a:fill>
          <a:solidFill>
            <a:srgbClr val="E8EBF0"/>
          </a:solidFill>
        </a:fill>
      </a:tcStyle>
    </a:band2H>
    <a:firstCol>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1"/>
          </a:solidFill>
        </a:fill>
      </a:tcStyle>
    </a:firstCol>
    <a:lastRow>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1"/>
          </a:solidFill>
        </a:fill>
      </a:tcStyle>
    </a:lastRow>
    <a:firstRow>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1"/>
          </a:solidFill>
        </a:fill>
      </a:tcStyle>
    </a:firstRow>
  </a:tblStyle>
  <a:tblStyle styleId="{C7B018BB-80A7-4F77-B60F-C8B233D01FF8}" styleName="">
    <a:tblBg/>
    <a:wholeTbl>
      <a:tcTxStyle b="off" i="off">
        <a:font>
          <a:latin typeface="Didot"/>
          <a:ea typeface="Didot"/>
          <a:cs typeface="Didot"/>
        </a:font>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F0E2CD"/>
          </a:solidFill>
        </a:fill>
      </a:tcStyle>
    </a:wholeTbl>
    <a:band2H>
      <a:tcTxStyle b="def" i="def"/>
      <a:tcStyle>
        <a:tcBdr/>
        <a:fill>
          <a:solidFill>
            <a:srgbClr val="F7F1E8"/>
          </a:solidFill>
        </a:fill>
      </a:tcStyle>
    </a:band2H>
    <a:firstCol>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3"/>
          </a:solidFill>
        </a:fill>
      </a:tcStyle>
    </a:firstCol>
    <a:lastRow>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3"/>
          </a:solidFill>
        </a:fill>
      </a:tcStyle>
    </a:lastRow>
    <a:firstRow>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3"/>
          </a:solidFill>
        </a:fill>
      </a:tcStyle>
    </a:firstRow>
  </a:tblStyle>
  <a:tblStyle styleId="{EEE7283C-3CF3-47DC-8721-378D4A62B228}" styleName="">
    <a:tblBg/>
    <a:wholeTbl>
      <a:tcTxStyle b="off" i="off">
        <a:font>
          <a:latin typeface="Didot"/>
          <a:ea typeface="Didot"/>
          <a:cs typeface="Didot"/>
        </a:font>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D7D2DE"/>
          </a:solidFill>
        </a:fill>
      </a:tcStyle>
    </a:wholeTbl>
    <a:band2H>
      <a:tcTxStyle b="def" i="def"/>
      <a:tcStyle>
        <a:tcBdr/>
        <a:fill>
          <a:solidFill>
            <a:srgbClr val="ECEAEF"/>
          </a:solidFill>
        </a:fill>
      </a:tcStyle>
    </a:band2H>
    <a:firstCol>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6"/>
          </a:solidFill>
        </a:fill>
      </a:tcStyle>
    </a:firstCol>
    <a:lastRow>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6"/>
          </a:solidFill>
        </a:fill>
      </a:tcStyle>
    </a:lastRow>
    <a:firstRow>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chemeClr val="accent6"/>
          </a:solidFill>
        </a:fill>
      </a:tcStyle>
    </a:firstRow>
  </a:tblStyle>
  <a:tblStyle styleId="{CF821DB8-F4EB-4A41-A1BA-3FCAFE7338EE}" styleName="">
    <a:tblBg/>
    <a:wholeTbl>
      <a:tcTxStyle b="off" i="off">
        <a:font>
          <a:latin typeface="Didot"/>
          <a:ea typeface="Didot"/>
          <a:cs typeface="Didot"/>
        </a:font>
        <a:srgbClr val="32486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A"/>
          </a:solidFill>
        </a:fill>
      </a:tcStyle>
    </a:wholeTbl>
    <a:band2H>
      <a:tcTxStyle b="def" i="def"/>
      <a:tcStyle>
        <a:tcBdr/>
        <a:fill>
          <a:solidFill>
            <a:srgbClr val="634D31"/>
          </a:solidFill>
        </a:fill>
      </a:tcStyle>
    </a:band2H>
    <a:firstCol>
      <a:tcTxStyle b="on" i="off">
        <a:font>
          <a:latin typeface="Didot"/>
          <a:ea typeface="Didot"/>
          <a:cs typeface="Didot"/>
        </a:font>
        <a:srgbClr val="634D3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Didot"/>
          <a:ea typeface="Didot"/>
          <a:cs typeface="Didot"/>
        </a:font>
        <a:srgbClr val="324863"/>
      </a:tcTxStyle>
      <a:tcStyle>
        <a:tcBdr>
          <a:left>
            <a:ln w="12700" cap="flat">
              <a:noFill/>
              <a:miter lim="400000"/>
            </a:ln>
          </a:left>
          <a:right>
            <a:ln w="12700" cap="flat">
              <a:noFill/>
              <a:miter lim="400000"/>
            </a:ln>
          </a:right>
          <a:top>
            <a:ln w="50800" cap="flat">
              <a:solidFill>
                <a:srgbClr val="324863"/>
              </a:solidFill>
              <a:prstDash val="solid"/>
              <a:round/>
            </a:ln>
          </a:top>
          <a:bottom>
            <a:ln w="25400" cap="flat">
              <a:solidFill>
                <a:srgbClr val="324863"/>
              </a:solidFill>
              <a:prstDash val="solid"/>
              <a:round/>
            </a:ln>
          </a:bottom>
          <a:insideH>
            <a:ln w="12700" cap="flat">
              <a:noFill/>
              <a:miter lim="400000"/>
            </a:ln>
          </a:insideH>
          <a:insideV>
            <a:ln w="12700" cap="flat">
              <a:noFill/>
              <a:miter lim="400000"/>
            </a:ln>
          </a:insideV>
        </a:tcBdr>
        <a:fill>
          <a:solidFill>
            <a:srgbClr val="634D31"/>
          </a:solidFill>
        </a:fill>
      </a:tcStyle>
    </a:lastRow>
    <a:firstRow>
      <a:tcTxStyle b="on" i="off">
        <a:font>
          <a:latin typeface="Didot"/>
          <a:ea typeface="Didot"/>
          <a:cs typeface="Didot"/>
        </a:font>
        <a:srgbClr val="634D31"/>
      </a:tcTxStyle>
      <a:tcStyle>
        <a:tcBdr>
          <a:left>
            <a:ln w="12700" cap="flat">
              <a:noFill/>
              <a:miter lim="400000"/>
            </a:ln>
          </a:left>
          <a:right>
            <a:ln w="12700" cap="flat">
              <a:noFill/>
              <a:miter lim="400000"/>
            </a:ln>
          </a:right>
          <a:top>
            <a:ln w="25400" cap="flat">
              <a:solidFill>
                <a:srgbClr val="324863"/>
              </a:solidFill>
              <a:prstDash val="solid"/>
              <a:round/>
            </a:ln>
          </a:top>
          <a:bottom>
            <a:ln w="25400" cap="flat">
              <a:solidFill>
                <a:srgbClr val="32486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Didot"/>
          <a:ea typeface="Didot"/>
          <a:cs typeface="Didot"/>
        </a:font>
        <a:srgbClr val="324863"/>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CCCED2"/>
          </a:solidFill>
        </a:fill>
      </a:tcStyle>
    </a:wholeTbl>
    <a:band2H>
      <a:tcTxStyle b="def" i="def"/>
      <a:tcStyle>
        <a:tcBdr/>
        <a:fill>
          <a:solidFill>
            <a:srgbClr val="E7E8EA"/>
          </a:solidFill>
        </a:fill>
      </a:tcStyle>
    </a:band2H>
    <a:firstCol>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324863"/>
          </a:solidFill>
        </a:fill>
      </a:tcStyle>
    </a:firstCol>
    <a:lastRow>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38100" cap="flat">
              <a:solidFill>
                <a:srgbClr val="634D31"/>
              </a:solidFill>
              <a:prstDash val="solid"/>
              <a:round/>
            </a:ln>
          </a:top>
          <a:bottom>
            <a:ln w="127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324863"/>
          </a:solidFill>
        </a:fill>
      </a:tcStyle>
    </a:lastRow>
    <a:firstRow>
      <a:tcTxStyle b="on" i="off">
        <a:font>
          <a:latin typeface="Didot"/>
          <a:ea typeface="Didot"/>
          <a:cs typeface="Didot"/>
        </a:font>
        <a:srgbClr val="634D31"/>
      </a:tcTxStyle>
      <a:tcStyle>
        <a:tcBdr>
          <a:left>
            <a:ln w="12700" cap="flat">
              <a:solidFill>
                <a:srgbClr val="634D31"/>
              </a:solidFill>
              <a:prstDash val="solid"/>
              <a:round/>
            </a:ln>
          </a:left>
          <a:right>
            <a:ln w="12700" cap="flat">
              <a:solidFill>
                <a:srgbClr val="634D31"/>
              </a:solidFill>
              <a:prstDash val="solid"/>
              <a:round/>
            </a:ln>
          </a:right>
          <a:top>
            <a:ln w="12700" cap="flat">
              <a:solidFill>
                <a:srgbClr val="634D31"/>
              </a:solidFill>
              <a:prstDash val="solid"/>
              <a:round/>
            </a:ln>
          </a:top>
          <a:bottom>
            <a:ln w="38100" cap="flat">
              <a:solidFill>
                <a:srgbClr val="634D31"/>
              </a:solidFill>
              <a:prstDash val="solid"/>
              <a:round/>
            </a:ln>
          </a:bottom>
          <a:insideH>
            <a:ln w="12700" cap="flat">
              <a:solidFill>
                <a:srgbClr val="634D31"/>
              </a:solidFill>
              <a:prstDash val="solid"/>
              <a:round/>
            </a:ln>
          </a:insideH>
          <a:insideV>
            <a:ln w="12700" cap="flat">
              <a:solidFill>
                <a:srgbClr val="634D31"/>
              </a:solidFill>
              <a:prstDash val="solid"/>
              <a:round/>
            </a:ln>
          </a:insideV>
        </a:tcBdr>
        <a:fill>
          <a:solidFill>
            <a:srgbClr val="324863"/>
          </a:solidFill>
        </a:fill>
      </a:tcStyle>
    </a:firstRow>
  </a:tblStyle>
  <a:tblStyle styleId="{2708684C-4D16-4618-839F-0558EEFCDFE6}" styleName="">
    <a:tblBg/>
    <a:wholeTbl>
      <a:tcTxStyle b="off" i="off">
        <a:font>
          <a:latin typeface="Didot"/>
          <a:ea typeface="Didot"/>
          <a:cs typeface="Didot"/>
        </a:font>
        <a:srgbClr val="324863"/>
      </a:tcTxStyle>
      <a:tcStyle>
        <a:tcBdr>
          <a:left>
            <a:ln w="12700" cap="flat">
              <a:solidFill>
                <a:srgbClr val="324863"/>
              </a:solidFill>
              <a:prstDash val="solid"/>
              <a:round/>
            </a:ln>
          </a:left>
          <a:right>
            <a:ln w="12700" cap="flat">
              <a:solidFill>
                <a:srgbClr val="324863"/>
              </a:solidFill>
              <a:prstDash val="solid"/>
              <a:round/>
            </a:ln>
          </a:right>
          <a:top>
            <a:ln w="12700" cap="flat">
              <a:solidFill>
                <a:srgbClr val="324863"/>
              </a:solidFill>
              <a:prstDash val="solid"/>
              <a:round/>
            </a:ln>
          </a:top>
          <a:bottom>
            <a:ln w="127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solidFill>
            <a:srgbClr val="324863">
              <a:alpha val="20000"/>
            </a:srgbClr>
          </a:solidFill>
        </a:fill>
      </a:tcStyle>
    </a:wholeTbl>
    <a:band2H>
      <a:tcTxStyle b="def" i="def"/>
      <a:tcStyle>
        <a:tcBdr/>
        <a:fill>
          <a:solidFill>
            <a:srgbClr val="FFFFFF"/>
          </a:solidFill>
        </a:fill>
      </a:tcStyle>
    </a:band2H>
    <a:firstCol>
      <a:tcTxStyle b="on" i="off">
        <a:font>
          <a:latin typeface="Didot"/>
          <a:ea typeface="Didot"/>
          <a:cs typeface="Didot"/>
        </a:font>
        <a:srgbClr val="324863"/>
      </a:tcTxStyle>
      <a:tcStyle>
        <a:tcBdr>
          <a:left>
            <a:ln w="12700" cap="flat">
              <a:solidFill>
                <a:srgbClr val="324863"/>
              </a:solidFill>
              <a:prstDash val="solid"/>
              <a:round/>
            </a:ln>
          </a:left>
          <a:right>
            <a:ln w="12700" cap="flat">
              <a:solidFill>
                <a:srgbClr val="324863"/>
              </a:solidFill>
              <a:prstDash val="solid"/>
              <a:round/>
            </a:ln>
          </a:right>
          <a:top>
            <a:ln w="12700" cap="flat">
              <a:solidFill>
                <a:srgbClr val="324863"/>
              </a:solidFill>
              <a:prstDash val="solid"/>
              <a:round/>
            </a:ln>
          </a:top>
          <a:bottom>
            <a:ln w="127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solidFill>
            <a:srgbClr val="324863">
              <a:alpha val="20000"/>
            </a:srgbClr>
          </a:solidFill>
        </a:fill>
      </a:tcStyle>
    </a:firstCol>
    <a:lastRow>
      <a:tcTxStyle b="on" i="off">
        <a:font>
          <a:latin typeface="Didot"/>
          <a:ea typeface="Didot"/>
          <a:cs typeface="Didot"/>
        </a:font>
        <a:srgbClr val="324863"/>
      </a:tcTxStyle>
      <a:tcStyle>
        <a:tcBdr>
          <a:left>
            <a:ln w="12700" cap="flat">
              <a:solidFill>
                <a:srgbClr val="324863"/>
              </a:solidFill>
              <a:prstDash val="solid"/>
              <a:round/>
            </a:ln>
          </a:left>
          <a:right>
            <a:ln w="12700" cap="flat">
              <a:solidFill>
                <a:srgbClr val="324863"/>
              </a:solidFill>
              <a:prstDash val="solid"/>
              <a:round/>
            </a:ln>
          </a:right>
          <a:top>
            <a:ln w="50800" cap="flat">
              <a:solidFill>
                <a:srgbClr val="324863"/>
              </a:solidFill>
              <a:prstDash val="solid"/>
              <a:round/>
            </a:ln>
          </a:top>
          <a:bottom>
            <a:ln w="127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noFill/>
        </a:fill>
      </a:tcStyle>
    </a:lastRow>
    <a:firstRow>
      <a:tcTxStyle b="on" i="off">
        <a:font>
          <a:latin typeface="Didot"/>
          <a:ea typeface="Didot"/>
          <a:cs typeface="Didot"/>
        </a:font>
        <a:srgbClr val="324863"/>
      </a:tcTxStyle>
      <a:tcStyle>
        <a:tcBdr>
          <a:left>
            <a:ln w="12700" cap="flat">
              <a:solidFill>
                <a:srgbClr val="324863"/>
              </a:solidFill>
              <a:prstDash val="solid"/>
              <a:round/>
            </a:ln>
          </a:left>
          <a:right>
            <a:ln w="12700" cap="flat">
              <a:solidFill>
                <a:srgbClr val="324863"/>
              </a:solidFill>
              <a:prstDash val="solid"/>
              <a:round/>
            </a:ln>
          </a:right>
          <a:top>
            <a:ln w="12700" cap="flat">
              <a:solidFill>
                <a:srgbClr val="324863"/>
              </a:solidFill>
              <a:prstDash val="solid"/>
              <a:round/>
            </a:ln>
          </a:top>
          <a:bottom>
            <a:ln w="25400" cap="flat">
              <a:solidFill>
                <a:srgbClr val="324863"/>
              </a:solidFill>
              <a:prstDash val="solid"/>
              <a:round/>
            </a:ln>
          </a:bottom>
          <a:insideH>
            <a:ln w="12700" cap="flat">
              <a:solidFill>
                <a:srgbClr val="324863"/>
              </a:solidFill>
              <a:prstDash val="solid"/>
              <a:round/>
            </a:ln>
          </a:insideH>
          <a:insideV>
            <a:ln w="12700" cap="flat">
              <a:solidFill>
                <a:srgbClr val="324863"/>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p:nvPr>
            <p:ph type="sldImg"/>
          </p:nvPr>
        </p:nvSpPr>
        <p:spPr>
          <a:xfrm>
            <a:off x="1143000" y="685800"/>
            <a:ext cx="4572000" cy="3429000"/>
          </a:xfrm>
          <a:prstGeom prst="rect">
            <a:avLst/>
          </a:prstGeom>
        </p:spPr>
        <p:txBody>
          <a:bodyPr/>
          <a:lstStyle/>
          <a:p>
            <a:pPr/>
          </a:p>
        </p:txBody>
      </p:sp>
      <p:sp>
        <p:nvSpPr>
          <p:cNvPr id="131" name="Shape 13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 Id="rId3" Type="http://schemas.openxmlformats.org/officeDocument/2006/relationships/hyperlink" Target="https://www.youtube.com/watch?v=QWuHTXufElU" TargetMode="Externa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 Id="rId3" Type="http://schemas.openxmlformats.org/officeDocument/2006/relationships/hyperlink" Target="https://www.youtube.com/watch?v=QWuHTXufElU" TargetMode="Externa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 Id="rId3" Type="http://schemas.openxmlformats.org/officeDocument/2006/relationships/hyperlink" Target="https://www.youtube.com/watch?v=QWuHTXufElU" TargetMode="Externa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defRPr sz="1600"/>
            </a:pPr>
            <a:r>
              <a:t>I wanted to look at the patterns in the way we move around in a space. We’re each our own individuals but very often we move along in crowds. Take for example, leaving a venue after an event. everyone starts crowding towards the exits. Usually the exits are highlighted for us, there’ll be a couple of exits. A lot of us are going to follow the crowd to the nearest one, some of us know certain exits are closer to our cars, so we’ll move to those. But it’s with this majority that we can identify patterns with. </a:t>
            </a:r>
          </a:p>
          <a:p>
            <a:pPr>
              <a:defRPr sz="1600"/>
            </a:pPr>
            <a:r>
              <a:t>But we all follow a certain pattern depending on our surroundings or the place we live in.</a:t>
            </a:r>
          </a:p>
          <a:p>
            <a:pPr>
              <a:defRPr sz="1600"/>
            </a:pPr>
          </a:p>
          <a:p>
            <a:pPr>
              <a:defRPr sz="1600"/>
            </a:pPr>
          </a:p>
          <a:p>
            <a:pPr>
              <a:defRPr sz="1600"/>
            </a:pPr>
          </a:p>
          <a:p>
            <a:pPr>
              <a:defRPr i="1" sz="1400"/>
            </a:pPr>
            <a:r>
              <a:t>Video Source:</a:t>
            </a:r>
          </a:p>
          <a:p>
            <a:pPr>
              <a:defRPr i="1" sz="1400"/>
            </a:pPr>
            <a:r>
              <a:t>Pedestrian simulation | Dynamic route assignment over continuous space</a:t>
            </a:r>
          </a:p>
          <a:p>
            <a:pPr>
              <a:defRPr i="1" sz="1400"/>
            </a:pPr>
            <a:r>
              <a:rPr u="sng">
                <a:solidFill>
                  <a:srgbClr val="0000FF"/>
                </a:solidFill>
                <a:uFill>
                  <a:solidFill>
                    <a:srgbClr val="0000FF"/>
                  </a:solidFill>
                </a:uFill>
                <a:hlinkClick r:id="rId3" invalidUrl="" action="" tgtFrame="" tooltip="" history="1" highlightClick="0" endSnd="0"/>
              </a:rPr>
              <a:t>https://www.youtube.com/watch?v=QWuHTXufElU</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Whilst we know the trends, events in cities will have massive impact as well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defRPr sz="1600"/>
            </a:pPr>
            <a:r>
              <a:t>Identifying biggest factors that can determine the way a crowd moves and how to manage that throughout a certain period of time. Predicting areas where there will be more people can help city plan for better infrastructure and when to implement these changes (non rush hours).</a:t>
            </a:r>
          </a:p>
          <a:p>
            <a:pPr>
              <a:defRPr sz="1600"/>
            </a:pPr>
          </a:p>
          <a:p>
            <a:pPr>
              <a:defRPr sz="1600"/>
            </a:pPr>
            <a:r>
              <a:t>Understanding crowd movement and their patterns is important. As a city planner, you need to know when’s the best time to do road works. If you close an area down, where are they most likely to divert to and can you manage that increase in capacity? Which areas are going to be crowded when there’s an event in a part of the city and where to put public facilities for that?</a:t>
            </a:r>
          </a:p>
          <a:p>
            <a:pPr>
              <a:defRPr sz="1600"/>
            </a:pPr>
          </a:p>
          <a:p>
            <a:pPr>
              <a:defRPr sz="1600"/>
            </a:pPr>
            <a:r>
              <a:t>Very important to figure out the patterns first and foremost.</a:t>
            </a:r>
          </a:p>
          <a:p>
            <a:pPr>
              <a:defRPr sz="1600"/>
            </a:pPr>
          </a:p>
          <a:p>
            <a:pPr>
              <a:defRPr sz="1600"/>
            </a:pPr>
          </a:p>
          <a:p>
            <a:pPr>
              <a:defRPr i="1" sz="1400"/>
            </a:pPr>
            <a:r>
              <a:t>Video Source:</a:t>
            </a:r>
          </a:p>
          <a:p>
            <a:pPr>
              <a:defRPr i="1" sz="1400"/>
            </a:pPr>
            <a:r>
              <a:t>Pedestrian simulation | Dynamic route assignment over continuous space</a:t>
            </a:r>
          </a:p>
          <a:p>
            <a:pPr>
              <a:defRPr i="1" sz="1400"/>
            </a:pPr>
            <a:r>
              <a:rPr u="sng">
                <a:solidFill>
                  <a:srgbClr val="0000FF"/>
                </a:solidFill>
                <a:uFill>
                  <a:solidFill>
                    <a:srgbClr val="0000FF"/>
                  </a:solidFill>
                </a:uFill>
                <a:hlinkClick r:id="rId3" invalidUrl="" action="" tgtFrame="" tooltip="" history="1" highlightClick="0" endSnd="0"/>
              </a:rPr>
              <a:t>https://www.youtube.com/watch?v=QWuHTXufElU</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defRPr sz="1600"/>
            </a:pPr>
            <a:r>
              <a:t>Different individuals that make different choices everyday. But we all follow a certain pattern depending on our surroundings or the place we live in.</a:t>
            </a:r>
          </a:p>
          <a:p>
            <a:pPr>
              <a:defRPr sz="1600"/>
            </a:pPr>
          </a:p>
          <a:p>
            <a:pPr>
              <a:defRPr sz="1600"/>
            </a:pPr>
            <a:r>
              <a:t>Take this as an example of exiting a venue after a concert is done. everyone starts crowding towards the exits. Usually the exits are highlighted for us, there’ll be a couple of exits. A lot of us are going to follow the crowd to the nearest one, some of us know certain exits are closer to our cars, so we’ll move to those. But it’s with this majority that we can identify patterns with. </a:t>
            </a:r>
          </a:p>
          <a:p>
            <a:pPr>
              <a:defRPr sz="1600"/>
            </a:pPr>
          </a:p>
          <a:p>
            <a:pPr>
              <a:defRPr sz="1600"/>
            </a:pPr>
          </a:p>
          <a:p>
            <a:pPr>
              <a:defRPr sz="1600"/>
            </a:pPr>
          </a:p>
          <a:p>
            <a:pPr>
              <a:defRPr i="1" sz="1400"/>
            </a:pPr>
            <a:r>
              <a:t>Video Source:</a:t>
            </a:r>
          </a:p>
          <a:p>
            <a:pPr>
              <a:defRPr i="1" sz="1400"/>
            </a:pPr>
            <a:r>
              <a:t>Pedestrian simulation | Dynamic route assignment over continuous space</a:t>
            </a:r>
          </a:p>
          <a:p>
            <a:pPr>
              <a:defRPr i="1" sz="1400"/>
            </a:pPr>
            <a:r>
              <a:rPr u="sng">
                <a:solidFill>
                  <a:srgbClr val="0000FF"/>
                </a:solidFill>
                <a:uFill>
                  <a:solidFill>
                    <a:srgbClr val="0000FF"/>
                  </a:solidFill>
                </a:uFill>
                <a:hlinkClick r:id="rId3" invalidUrl="" action="" tgtFrame="" tooltip="" history="1" highlightClick="0" endSnd="0"/>
              </a:rPr>
              <a:t>https://www.youtube.com/watch?v=QWuHTXufElU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So what about in a city? This is movement in Melbourne during the AFL Grand Final, you can see in the bottom right corner in Birrarung, the bubble getting bigger in noon time where a bunch of people are going into the grounds to watch the game and then again at 6pm to go home. During this time, areas with transport links start to spike as well, whilst others remain at a constant.</a:t>
            </a:r>
          </a:p>
          <a:p>
            <a:pPr/>
          </a:p>
          <a:p>
            <a:pPr/>
            <a:r>
              <a:t>Same concept, after a long day at work, we follow the nearest exit or station to go home. Sometimes, we have somewhere else to go apart from home.</a:t>
            </a:r>
          </a:p>
          <a:p>
            <a:pPr/>
          </a:p>
          <a:p>
            <a:pPr/>
          </a:p>
          <a:p>
            <a:pPr/>
            <a:r>
              <a:t>Weekend AFL Grand Final</a:t>
            </a:r>
          </a:p>
          <a:p>
            <a:pPr/>
            <a:r>
              <a:t>Melbourne Cricket Ground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defRPr sz="1800"/>
            </a:pPr>
            <a:r>
              <a:t>Knowing I have two specific pedestrian groups with different patterns, namely Commuters and Casuals, I looked across all different areas to identify which were more Commuter-dominant. Using PCA again, I was able to find these areas very well. In Melbourne, there were 10 locations out of the 42 that were Commuter-dominant. Note that commuter trends also show up in other areas but these 10 locations were the ones used by majority commuters.</a:t>
            </a:r>
          </a:p>
          <a:p>
            <a:pPr>
              <a:defRPr sz="1800"/>
            </a:pPr>
          </a:p>
          <a:p>
            <a:pPr>
              <a:defRPr sz="1800"/>
            </a:pPr>
            <a:r>
              <a:t>Now we know daily patterns, what about month to month, yearly patterns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defRPr sz="1500"/>
            </a:pPr>
            <a:r>
              <a:t>Just like the venue example, there are certain places where people will crowd to at certain times.</a:t>
            </a:r>
          </a:p>
          <a:p>
            <a:pPr>
              <a:defRPr sz="1500"/>
            </a:pPr>
          </a:p>
          <a:p>
            <a:pPr>
              <a:defRPr sz="1500"/>
            </a:pPr>
            <a:r>
              <a:t>Flinders Street and Southbank area is the most populated/most used areas in Melbourne.</a:t>
            </a:r>
          </a:p>
          <a:p>
            <a:pPr>
              <a:defRPr sz="1500"/>
            </a:pPr>
            <a:r>
              <a:t>8-12-5 Rush Hours</a:t>
            </a:r>
          </a:p>
          <a:p>
            <a:pPr>
              <a:defRPr sz="1500"/>
            </a:pPr>
          </a:p>
          <a:p>
            <a:pPr>
              <a:defRPr sz="1500"/>
            </a:pPr>
            <a:r>
              <a:t>Weather data has been omitted from this analysis, and looking purely at pedestrian patterns and some physical features such as landmarks and businesses in the area</a:t>
            </a:r>
          </a:p>
          <a:p>
            <a:pPr>
              <a:defRPr sz="1500"/>
            </a:pPr>
          </a:p>
          <a:p>
            <a:pPr>
              <a:defRPr sz="1500"/>
            </a:pPr>
            <a:r>
              <a:t>Just looking at this, there’s clearly patterns we can find. But a city is still filled with different individuals. Can I extract and identify hidden patterns or groups from this overall pattern?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defRPr sz="1600"/>
            </a:pPr>
            <a:r>
              <a:t>It was a way for me to find out which times in the day matter the most in identifying different patterns. These two things were pedestrian counts at 8am and 5pm.</a:t>
            </a:r>
          </a:p>
          <a:p>
            <a:pPr>
              <a:defRPr sz="1600"/>
            </a:pPr>
          </a:p>
          <a:p>
            <a:pPr>
              <a:defRPr sz="1600"/>
            </a:pPr>
            <a:r>
              <a:t>8am and 5pm is going to bed very useful for me in identifying differences in my pedestrian groups I’m trying to extract.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defRPr sz="1600"/>
            </a:pPr>
            <a:r>
              <a:t>For data scientists, this explained for 80% of variance in my data, meaning these two groups explained the majority types of pedestrians in Melbourne. Then Kmeans was used for unsupervised clustering.</a:t>
            </a:r>
          </a:p>
          <a:p>
            <a:pPr>
              <a:defRPr sz="1600"/>
            </a:pPr>
          </a:p>
          <a:p>
            <a:pPr>
              <a:defRPr sz="1600"/>
            </a:pPr>
            <a:r>
              <a:t>Weekday and Weekend patterns.</a:t>
            </a:r>
          </a:p>
          <a:p>
            <a:pPr>
              <a:defRPr sz="1600"/>
            </a:pPr>
            <a:r>
              <a:t>Some days fall into ‘wrong group’ but can be explained by Holidays.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defRPr sz="1800"/>
            </a:pPr>
            <a:r>
              <a:t>Knowing I have two specific pedestrian groups with different patterns, namely Commuters and Casuals, I looked across all different areas to identify which were more Commuter-dominant. Using PCA again, I was able to find these areas very well. In Melbourne, there were 10 locations out of the 42 that were Commuter-dominant. Note that commuter trends also show up in other areas but these 10 locations were the ones used by majority commuters.</a:t>
            </a:r>
          </a:p>
          <a:p>
            <a:pPr>
              <a:defRPr sz="1800"/>
            </a:pPr>
          </a:p>
          <a:p>
            <a:pPr>
              <a:defRPr sz="1800"/>
            </a:pPr>
            <a:r>
              <a:t>Now we know daily patterns, what about month to month, yearly patterns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lvl1pPr>
              <a:defRPr sz="1700"/>
            </a:lvl1pPr>
          </a:lstStyle>
          <a:p>
            <a:pPr/>
            <a:r>
              <a:t>Nonetheless, each time I ran my model, several features did pop up as the most important features for predicting: namely surprisingly, or unsurprisingly Pubs &amp; Cafes.   Shown above, my Casual labeled areas have more surrounding pubs.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quarterly peaks</a:t>
            </a:r>
          </a:p>
          <a:p>
            <a:pPr/>
          </a:p>
          <a:p>
            <a:pPr/>
            <a:r>
              <a:t>Bump towards the later part of the year during the holidays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13" name="Shape 13"/>
          <p:cNvSpPr/>
          <p:nvPr/>
        </p:nvSpPr>
        <p:spPr>
          <a:xfrm>
            <a:off x="406399" y="8623298"/>
            <a:ext cx="12192003" cy="131"/>
          </a:xfrm>
          <a:prstGeom prst="line">
            <a:avLst/>
          </a:prstGeom>
          <a:ln w="12700">
            <a:solidFill>
              <a:srgbClr val="7A96B9"/>
            </a:solidFill>
            <a:miter lim="400000"/>
          </a:ln>
        </p:spPr>
        <p:txBody>
          <a:bodyPr lIns="45718" tIns="45718" rIns="45718" bIns="45718"/>
          <a:lstStyle/>
          <a:p>
            <a:pPr/>
          </a:p>
        </p:txBody>
      </p:sp>
      <p:sp>
        <p:nvSpPr>
          <p:cNvPr id="14" name="Shape 14"/>
          <p:cNvSpPr/>
          <p:nvPr/>
        </p:nvSpPr>
        <p:spPr>
          <a:xfrm>
            <a:off x="406399" y="8674098"/>
            <a:ext cx="12192003" cy="131"/>
          </a:xfrm>
          <a:prstGeom prst="line">
            <a:avLst/>
          </a:prstGeom>
          <a:ln w="12700">
            <a:solidFill>
              <a:srgbClr val="7A96B9"/>
            </a:solidFill>
            <a:miter lim="400000"/>
          </a:ln>
        </p:spPr>
        <p:txBody>
          <a:bodyPr lIns="45718" tIns="45718" rIns="45718" bIns="45718"/>
          <a:lstStyle/>
          <a:p>
            <a:pPr/>
          </a:p>
        </p:txBody>
      </p:sp>
      <p:sp>
        <p:nvSpPr>
          <p:cNvPr id="15" name="Shape 15"/>
          <p:cNvSpPr/>
          <p:nvPr>
            <p:ph type="body" sz="quarter" idx="1"/>
          </p:nvPr>
        </p:nvSpPr>
        <p:spPr>
          <a:xfrm>
            <a:off x="369422" y="8807450"/>
            <a:ext cx="12255501" cy="406400"/>
          </a:xfrm>
          <a:prstGeom prst="rect">
            <a:avLst/>
          </a:prstGeom>
        </p:spPr>
        <p:txBody>
          <a:bodyPr/>
          <a:lstStyle>
            <a:lvl1pPr marL="0" indent="0">
              <a:spcBef>
                <a:spcPts val="0"/>
              </a:spcBef>
              <a:buClrTx/>
              <a:buSzTx/>
              <a:buFontTx/>
              <a:buNone/>
              <a:defRPr i="1" sz="1800">
                <a:solidFill>
                  <a:srgbClr val="5C86B9"/>
                </a:solidFill>
              </a:defRPr>
            </a:lvl1pPr>
            <a:lvl2pPr marL="748631" indent="-240631">
              <a:spcBef>
                <a:spcPts val="0"/>
              </a:spcBef>
              <a:buClrTx/>
              <a:buFontTx/>
              <a:defRPr i="1" sz="1800">
                <a:solidFill>
                  <a:srgbClr val="5C86B9"/>
                </a:solidFill>
              </a:defRPr>
            </a:lvl2pPr>
            <a:lvl3pPr marL="1256631" indent="-240631">
              <a:spcBef>
                <a:spcPts val="0"/>
              </a:spcBef>
              <a:buClrTx/>
              <a:buFontTx/>
              <a:defRPr i="1" sz="1800">
                <a:solidFill>
                  <a:srgbClr val="5C86B9"/>
                </a:solidFill>
              </a:defRPr>
            </a:lvl3pPr>
            <a:lvl4pPr marL="1764631" indent="-240631">
              <a:spcBef>
                <a:spcPts val="0"/>
              </a:spcBef>
              <a:buClrTx/>
              <a:buFontTx/>
              <a:defRPr i="1" sz="1800">
                <a:solidFill>
                  <a:srgbClr val="5C86B9"/>
                </a:solidFill>
              </a:defRPr>
            </a:lvl4pPr>
            <a:lvl5pPr marL="2272631" indent="-240631">
              <a:spcBef>
                <a:spcPts val="0"/>
              </a:spcBef>
              <a:buClrTx/>
              <a:buFontTx/>
              <a:defRPr i="1" sz="1800">
                <a:solidFill>
                  <a:srgbClr val="5C86B9"/>
                </a:solidFill>
              </a:defRPr>
            </a:lvl5pPr>
          </a:lstStyle>
          <a:p>
            <a:pPr/>
            <a:r>
              <a:t>Body Level One</a:t>
            </a:r>
          </a:p>
          <a:p>
            <a:pPr lvl="1"/>
            <a:r>
              <a:t>Body Level Two</a:t>
            </a:r>
          </a:p>
          <a:p>
            <a:pPr lvl="2"/>
            <a:r>
              <a:t>Body Level Three</a:t>
            </a:r>
          </a:p>
          <a:p>
            <a:pPr lvl="3"/>
            <a:r>
              <a:t>Body Level Four</a:t>
            </a:r>
          </a:p>
          <a:p>
            <a:pPr lvl="4"/>
            <a:r>
              <a:t>Body Level Five</a:t>
            </a:r>
          </a:p>
        </p:txBody>
      </p:sp>
      <p:sp>
        <p:nvSpPr>
          <p:cNvPr id="16" name="Shape 16"/>
          <p:cNvSpPr/>
          <p:nvPr>
            <p:ph type="title"/>
          </p:nvPr>
        </p:nvSpPr>
        <p:spPr>
          <a:xfrm>
            <a:off x="355600" y="5905500"/>
            <a:ext cx="12293600" cy="2108200"/>
          </a:xfrm>
          <a:prstGeom prst="rect">
            <a:avLst/>
          </a:prstGeom>
        </p:spPr>
        <p:txBody>
          <a:bodyPr anchor="b"/>
          <a:lstStyle/>
          <a:p>
            <a:pPr/>
            <a:r>
              <a:t>Title Text</a:t>
            </a:r>
          </a:p>
        </p:txBody>
      </p:sp>
      <p:sp>
        <p:nvSpPr>
          <p:cNvPr id="17" name="Shape 17"/>
          <p:cNvSpPr/>
          <p:nvPr>
            <p:ph type="body" sz="quarter" idx="13"/>
          </p:nvPr>
        </p:nvSpPr>
        <p:spPr>
          <a:xfrm>
            <a:off x="355600" y="8001000"/>
            <a:ext cx="12293600" cy="508000"/>
          </a:xfrm>
          <a:prstGeom prst="rect">
            <a:avLst/>
          </a:prstGeom>
        </p:spPr>
        <p:txBody>
          <a:bodyPr anchor="t"/>
          <a:lstStyle/>
          <a:p>
            <a:pPr marL="0" indent="0">
              <a:spcBef>
                <a:spcPts val="1000"/>
              </a:spcBef>
              <a:buClrTx/>
              <a:buSzTx/>
              <a:buFontTx/>
              <a:buNone/>
              <a:defRPr sz="2400">
                <a:solidFill>
                  <a:srgbClr val="5C86B9"/>
                </a:solidFill>
              </a:defRPr>
            </a:pPr>
          </a:p>
        </p:txBody>
      </p:sp>
      <p:sp>
        <p:nvSpPr>
          <p:cNvPr id="18" name="Shape 18"/>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107" name="Shape 107"/>
          <p:cNvSpPr/>
          <p:nvPr>
            <p:ph type="body" sz="quarter" idx="1"/>
          </p:nvPr>
        </p:nvSpPr>
        <p:spPr>
          <a:xfrm>
            <a:off x="1270000" y="4305300"/>
            <a:ext cx="10464800" cy="609600"/>
          </a:xfrm>
          <a:prstGeom prst="rect">
            <a:avLst/>
          </a:prstGeom>
        </p:spPr>
        <p:txBody>
          <a:bodyPr/>
          <a:lstStyle>
            <a:lvl1pPr marL="0" indent="0" algn="ctr">
              <a:spcBef>
                <a:spcPts val="3800"/>
              </a:spcBef>
              <a:buClrTx/>
              <a:buSzTx/>
              <a:buFontTx/>
              <a:buNone/>
              <a:defRPr sz="3000"/>
            </a:lvl1pPr>
            <a:lvl2pPr marL="909052" indent="-401052" algn="ctr">
              <a:spcBef>
                <a:spcPts val="3800"/>
              </a:spcBef>
              <a:buClrTx/>
              <a:buFontTx/>
              <a:defRPr sz="3000"/>
            </a:lvl2pPr>
            <a:lvl3pPr marL="1417052" indent="-401052" algn="ctr">
              <a:spcBef>
                <a:spcPts val="3800"/>
              </a:spcBef>
              <a:buClrTx/>
              <a:buFontTx/>
              <a:defRPr sz="3000"/>
            </a:lvl3pPr>
            <a:lvl4pPr marL="1925052" indent="-401052" algn="ctr">
              <a:spcBef>
                <a:spcPts val="3800"/>
              </a:spcBef>
              <a:buClrTx/>
              <a:buFontTx/>
              <a:defRPr sz="3000"/>
            </a:lvl4pPr>
            <a:lvl5pPr marL="2433052" indent="-401052" algn="ctr">
              <a:spcBef>
                <a:spcPts val="3800"/>
              </a:spcBef>
              <a:buClrTx/>
              <a:buFontTx/>
              <a:defRPr sz="3000"/>
            </a:lvl5pPr>
          </a:lstStyle>
          <a:p>
            <a:pPr/>
            <a:r>
              <a:t>Body Level One</a:t>
            </a:r>
          </a:p>
          <a:p>
            <a:pPr lvl="1"/>
            <a:r>
              <a:t>Body Level Two</a:t>
            </a:r>
          </a:p>
          <a:p>
            <a:pPr lvl="2"/>
            <a:r>
              <a:t>Body Level Three</a:t>
            </a:r>
          </a:p>
          <a:p>
            <a:pPr lvl="3"/>
            <a:r>
              <a:t>Body Level Four</a:t>
            </a:r>
          </a:p>
          <a:p>
            <a:pPr lvl="4"/>
            <a:r>
              <a:t>Body Level Five</a:t>
            </a:r>
          </a:p>
        </p:txBody>
      </p:sp>
      <p:sp>
        <p:nvSpPr>
          <p:cNvPr id="108" name="Shape 108"/>
          <p:cNvSpPr/>
          <p:nvPr>
            <p:ph type="body" sz="quarter" idx="13"/>
          </p:nvPr>
        </p:nvSpPr>
        <p:spPr>
          <a:xfrm>
            <a:off x="1270000" y="6362700"/>
            <a:ext cx="10464800" cy="609600"/>
          </a:xfrm>
          <a:prstGeom prst="rect">
            <a:avLst/>
          </a:prstGeom>
        </p:spPr>
        <p:txBody>
          <a:bodyPr anchor="t"/>
          <a:lstStyle/>
          <a:p>
            <a:pPr marL="0" indent="0" algn="ctr">
              <a:spcBef>
                <a:spcPts val="1200"/>
              </a:spcBef>
              <a:buClrTx/>
              <a:buSzTx/>
              <a:buFontTx/>
              <a:buNone/>
              <a:defRPr i="1" sz="3000">
                <a:solidFill>
                  <a:srgbClr val="5C86B9"/>
                </a:solidFill>
              </a:defRPr>
            </a:pPr>
          </a:p>
        </p:txBody>
      </p:sp>
      <p:sp>
        <p:nvSpPr>
          <p:cNvPr id="109" name="Shape 109"/>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16" name="Shape 116"/>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17" name="Shape 117"/>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4" name="Shape 124"/>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25" name="Shape 25"/>
          <p:cNvSpPr/>
          <p:nvPr/>
        </p:nvSpPr>
        <p:spPr>
          <a:xfrm>
            <a:off x="406399" y="8623298"/>
            <a:ext cx="12192003" cy="131"/>
          </a:xfrm>
          <a:prstGeom prst="line">
            <a:avLst/>
          </a:prstGeom>
          <a:ln w="12700">
            <a:solidFill>
              <a:srgbClr val="7A96B9"/>
            </a:solidFill>
            <a:miter lim="400000"/>
          </a:ln>
        </p:spPr>
        <p:txBody>
          <a:bodyPr lIns="45718" tIns="45718" rIns="45718" bIns="45718"/>
          <a:lstStyle/>
          <a:p>
            <a:pPr/>
          </a:p>
        </p:txBody>
      </p:sp>
      <p:sp>
        <p:nvSpPr>
          <p:cNvPr id="26" name="Shape 26"/>
          <p:cNvSpPr/>
          <p:nvPr/>
        </p:nvSpPr>
        <p:spPr>
          <a:xfrm>
            <a:off x="406399" y="8674098"/>
            <a:ext cx="12192003" cy="131"/>
          </a:xfrm>
          <a:prstGeom prst="line">
            <a:avLst/>
          </a:prstGeom>
          <a:ln w="12700">
            <a:solidFill>
              <a:srgbClr val="7A96B9"/>
            </a:solidFill>
            <a:miter lim="400000"/>
          </a:ln>
        </p:spPr>
        <p:txBody>
          <a:bodyPr lIns="45718" tIns="45718" rIns="45718" bIns="45718"/>
          <a:lstStyle/>
          <a:p>
            <a:pPr/>
          </a:p>
        </p:txBody>
      </p:sp>
      <p:sp>
        <p:nvSpPr>
          <p:cNvPr id="27" name="Shape 27"/>
          <p:cNvSpPr/>
          <p:nvPr>
            <p:ph type="body" sz="quarter" idx="1"/>
          </p:nvPr>
        </p:nvSpPr>
        <p:spPr>
          <a:xfrm>
            <a:off x="369422" y="8807450"/>
            <a:ext cx="12255501" cy="406400"/>
          </a:xfrm>
          <a:prstGeom prst="rect">
            <a:avLst/>
          </a:prstGeom>
        </p:spPr>
        <p:txBody>
          <a:bodyPr/>
          <a:lstStyle>
            <a:lvl1pPr marL="0" indent="0">
              <a:spcBef>
                <a:spcPts val="0"/>
              </a:spcBef>
              <a:buClrTx/>
              <a:buSzTx/>
              <a:buFontTx/>
              <a:buNone/>
              <a:defRPr i="1" sz="1800">
                <a:solidFill>
                  <a:srgbClr val="5C86B9"/>
                </a:solidFill>
              </a:defRPr>
            </a:lvl1pPr>
            <a:lvl2pPr marL="748631" indent="-240631">
              <a:spcBef>
                <a:spcPts val="0"/>
              </a:spcBef>
              <a:buClrTx/>
              <a:buFontTx/>
              <a:defRPr i="1" sz="1800">
                <a:solidFill>
                  <a:srgbClr val="5C86B9"/>
                </a:solidFill>
              </a:defRPr>
            </a:lvl2pPr>
            <a:lvl3pPr marL="1256631" indent="-240631">
              <a:spcBef>
                <a:spcPts val="0"/>
              </a:spcBef>
              <a:buClrTx/>
              <a:buFontTx/>
              <a:defRPr i="1" sz="1800">
                <a:solidFill>
                  <a:srgbClr val="5C86B9"/>
                </a:solidFill>
              </a:defRPr>
            </a:lvl3pPr>
            <a:lvl4pPr marL="1764631" indent="-240631">
              <a:spcBef>
                <a:spcPts val="0"/>
              </a:spcBef>
              <a:buClrTx/>
              <a:buFontTx/>
              <a:defRPr i="1" sz="1800">
                <a:solidFill>
                  <a:srgbClr val="5C86B9"/>
                </a:solidFill>
              </a:defRPr>
            </a:lvl4pPr>
            <a:lvl5pPr marL="2272631" indent="-240631">
              <a:spcBef>
                <a:spcPts val="0"/>
              </a:spcBef>
              <a:buClrTx/>
              <a:buFontTx/>
              <a:defRPr i="1" sz="1800">
                <a:solidFill>
                  <a:srgbClr val="5C86B9"/>
                </a:solidFill>
              </a:defRPr>
            </a:lvl5pPr>
          </a:lstStyle>
          <a:p>
            <a:pPr/>
            <a:r>
              <a:t>Body Level One</a:t>
            </a:r>
          </a:p>
          <a:p>
            <a:pPr lvl="1"/>
            <a:r>
              <a:t>Body Level Two</a:t>
            </a:r>
          </a:p>
          <a:p>
            <a:pPr lvl="2"/>
            <a:r>
              <a:t>Body Level Three</a:t>
            </a:r>
          </a:p>
          <a:p>
            <a:pPr lvl="3"/>
            <a:r>
              <a:t>Body Level Four</a:t>
            </a:r>
          </a:p>
          <a:p>
            <a:pPr lvl="4"/>
            <a:r>
              <a:t>Body Level Five</a:t>
            </a:r>
          </a:p>
        </p:txBody>
      </p:sp>
      <p:sp>
        <p:nvSpPr>
          <p:cNvPr id="28" name="Shape 28"/>
          <p:cNvSpPr/>
          <p:nvPr>
            <p:ph type="pic" idx="13"/>
          </p:nvPr>
        </p:nvSpPr>
        <p:spPr>
          <a:xfrm>
            <a:off x="368300" y="444500"/>
            <a:ext cx="12268200" cy="6324600"/>
          </a:xfrm>
          <a:prstGeom prst="rect">
            <a:avLst/>
          </a:prstGeom>
        </p:spPr>
        <p:txBody>
          <a:bodyPr lIns="91439" tIns="45719" rIns="91439" bIns="45719" anchor="t">
            <a:noAutofit/>
          </a:bodyPr>
          <a:lstStyle/>
          <a:p>
            <a:pPr/>
          </a:p>
        </p:txBody>
      </p:sp>
      <p:sp>
        <p:nvSpPr>
          <p:cNvPr id="29" name="Shape 29"/>
          <p:cNvSpPr/>
          <p:nvPr>
            <p:ph type="title"/>
          </p:nvPr>
        </p:nvSpPr>
        <p:spPr>
          <a:xfrm>
            <a:off x="355600" y="6908800"/>
            <a:ext cx="12293600" cy="1104900"/>
          </a:xfrm>
          <a:prstGeom prst="rect">
            <a:avLst/>
          </a:prstGeom>
        </p:spPr>
        <p:txBody>
          <a:bodyPr anchor="b"/>
          <a:lstStyle/>
          <a:p>
            <a:pPr/>
            <a:r>
              <a:t>Title Text</a:t>
            </a:r>
          </a:p>
        </p:txBody>
      </p:sp>
      <p:sp>
        <p:nvSpPr>
          <p:cNvPr id="30" name="Shape 30"/>
          <p:cNvSpPr/>
          <p:nvPr>
            <p:ph type="body" sz="quarter" idx="14"/>
          </p:nvPr>
        </p:nvSpPr>
        <p:spPr>
          <a:xfrm>
            <a:off x="355600" y="8001000"/>
            <a:ext cx="12293600" cy="508000"/>
          </a:xfrm>
          <a:prstGeom prst="rect">
            <a:avLst/>
          </a:prstGeom>
        </p:spPr>
        <p:txBody>
          <a:bodyPr anchor="t"/>
          <a:lstStyle/>
          <a:p>
            <a:pPr marL="0" indent="0">
              <a:spcBef>
                <a:spcPts val="1000"/>
              </a:spcBef>
              <a:buClrTx/>
              <a:buSzTx/>
              <a:buFontTx/>
              <a:buNone/>
              <a:defRPr sz="2400">
                <a:solidFill>
                  <a:srgbClr val="5C86B9"/>
                </a:solidFill>
              </a:defRPr>
            </a:pP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38" name="Shape 38"/>
          <p:cNvSpPr/>
          <p:nvPr/>
        </p:nvSpPr>
        <p:spPr>
          <a:xfrm>
            <a:off x="406399" y="4864098"/>
            <a:ext cx="12192003" cy="131"/>
          </a:xfrm>
          <a:prstGeom prst="line">
            <a:avLst/>
          </a:prstGeom>
          <a:ln w="12700">
            <a:solidFill>
              <a:srgbClr val="7A96B9"/>
            </a:solidFill>
            <a:miter lim="400000"/>
          </a:ln>
        </p:spPr>
        <p:txBody>
          <a:bodyPr lIns="45718" tIns="45718" rIns="45718" bIns="45718"/>
          <a:lstStyle/>
          <a:p>
            <a:pPr/>
          </a:p>
        </p:txBody>
      </p:sp>
      <p:sp>
        <p:nvSpPr>
          <p:cNvPr id="39" name="Shape 39"/>
          <p:cNvSpPr/>
          <p:nvPr/>
        </p:nvSpPr>
        <p:spPr>
          <a:xfrm>
            <a:off x="406399" y="4914898"/>
            <a:ext cx="12192003" cy="131"/>
          </a:xfrm>
          <a:prstGeom prst="line">
            <a:avLst/>
          </a:prstGeom>
          <a:ln w="12700">
            <a:solidFill>
              <a:srgbClr val="7A96B9"/>
            </a:solidFill>
            <a:miter lim="400000"/>
          </a:ln>
        </p:spPr>
        <p:txBody>
          <a:bodyPr lIns="45718" tIns="45718" rIns="45718" bIns="45718"/>
          <a:lstStyle/>
          <a:p>
            <a:pPr/>
          </a:p>
        </p:txBody>
      </p:sp>
      <p:sp>
        <p:nvSpPr>
          <p:cNvPr id="40" name="Shape 40"/>
          <p:cNvSpPr/>
          <p:nvPr>
            <p:ph type="title"/>
          </p:nvPr>
        </p:nvSpPr>
        <p:spPr>
          <a:xfrm>
            <a:off x="355600" y="2628900"/>
            <a:ext cx="12293600" cy="2108200"/>
          </a:xfrm>
          <a:prstGeom prst="rect">
            <a:avLst/>
          </a:prstGeom>
        </p:spPr>
        <p:txBody>
          <a:bodyPr anchor="b"/>
          <a:lstStyle/>
          <a:p>
            <a:pPr/>
            <a:r>
              <a:t>Title Text</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48" name="Shape 48"/>
          <p:cNvSpPr/>
          <p:nvPr/>
        </p:nvSpPr>
        <p:spPr>
          <a:xfrm>
            <a:off x="406400" y="5270499"/>
            <a:ext cx="5689600" cy="129"/>
          </a:xfrm>
          <a:prstGeom prst="line">
            <a:avLst/>
          </a:prstGeom>
          <a:ln w="12700">
            <a:solidFill>
              <a:srgbClr val="7A96B9"/>
            </a:solidFill>
            <a:miter lim="400000"/>
          </a:ln>
        </p:spPr>
        <p:txBody>
          <a:bodyPr lIns="45718" tIns="45718" rIns="45718" bIns="45718"/>
          <a:lstStyle/>
          <a:p>
            <a:pPr/>
          </a:p>
        </p:txBody>
      </p:sp>
      <p:sp>
        <p:nvSpPr>
          <p:cNvPr id="49" name="Shape 49"/>
          <p:cNvSpPr/>
          <p:nvPr/>
        </p:nvSpPr>
        <p:spPr>
          <a:xfrm>
            <a:off x="406400" y="5321299"/>
            <a:ext cx="5689600" cy="129"/>
          </a:xfrm>
          <a:prstGeom prst="line">
            <a:avLst/>
          </a:prstGeom>
          <a:ln w="12700">
            <a:solidFill>
              <a:srgbClr val="7A96B9"/>
            </a:solidFill>
            <a:miter lim="400000"/>
          </a:ln>
        </p:spPr>
        <p:txBody>
          <a:bodyPr lIns="45718" tIns="45718" rIns="45718" bIns="45718"/>
          <a:lstStyle/>
          <a:p>
            <a:pPr/>
          </a:p>
        </p:txBody>
      </p:sp>
      <p:sp>
        <p:nvSpPr>
          <p:cNvPr id="50" name="Shape 50"/>
          <p:cNvSpPr/>
          <p:nvPr>
            <p:ph type="pic" idx="13"/>
          </p:nvPr>
        </p:nvSpPr>
        <p:spPr>
          <a:xfrm>
            <a:off x="6502400" y="0"/>
            <a:ext cx="6502400" cy="9753600"/>
          </a:xfrm>
          <a:prstGeom prst="rect">
            <a:avLst/>
          </a:prstGeom>
        </p:spPr>
        <p:txBody>
          <a:bodyPr lIns="91439" tIns="45719" rIns="91439" bIns="45719" anchor="t">
            <a:noAutofit/>
          </a:bodyPr>
          <a:lstStyle/>
          <a:p>
            <a:pPr/>
          </a:p>
        </p:txBody>
      </p:sp>
      <p:sp>
        <p:nvSpPr>
          <p:cNvPr id="51" name="Shape 51"/>
          <p:cNvSpPr/>
          <p:nvPr>
            <p:ph type="title"/>
          </p:nvPr>
        </p:nvSpPr>
        <p:spPr>
          <a:xfrm>
            <a:off x="355600" y="1930400"/>
            <a:ext cx="5816600" cy="3238500"/>
          </a:xfrm>
          <a:prstGeom prst="rect">
            <a:avLst/>
          </a:prstGeom>
        </p:spPr>
        <p:txBody>
          <a:bodyPr anchor="b"/>
          <a:lstStyle/>
          <a:p>
            <a:pPr/>
            <a:r>
              <a:t>Title Text</a:t>
            </a:r>
          </a:p>
        </p:txBody>
      </p:sp>
      <p:sp>
        <p:nvSpPr>
          <p:cNvPr id="52" name="Shape 52"/>
          <p:cNvSpPr/>
          <p:nvPr>
            <p:ph type="body" sz="quarter" idx="1"/>
          </p:nvPr>
        </p:nvSpPr>
        <p:spPr>
          <a:xfrm>
            <a:off x="355600" y="5410200"/>
            <a:ext cx="5816600" cy="3365500"/>
          </a:xfrm>
          <a:prstGeom prst="rect">
            <a:avLst/>
          </a:prstGeom>
        </p:spPr>
        <p:txBody>
          <a:bodyPr anchor="t"/>
          <a:lstStyle>
            <a:lvl1pPr marL="0" indent="0">
              <a:spcBef>
                <a:spcPts val="1000"/>
              </a:spcBef>
              <a:buClrTx/>
              <a:buSzTx/>
              <a:buFontTx/>
              <a:buNone/>
              <a:defRPr sz="2400">
                <a:solidFill>
                  <a:srgbClr val="5C86B9"/>
                </a:solidFill>
              </a:defRPr>
            </a:lvl1pPr>
            <a:lvl2pPr marL="0" indent="0">
              <a:spcBef>
                <a:spcPts val="1000"/>
              </a:spcBef>
              <a:buClrTx/>
              <a:buSzTx/>
              <a:buFontTx/>
              <a:buNone/>
              <a:defRPr sz="2400">
                <a:solidFill>
                  <a:srgbClr val="5C86B9"/>
                </a:solidFill>
              </a:defRPr>
            </a:lvl2pPr>
            <a:lvl3pPr marL="0" indent="0">
              <a:spcBef>
                <a:spcPts val="1000"/>
              </a:spcBef>
              <a:buClrTx/>
              <a:buSzTx/>
              <a:buFontTx/>
              <a:buNone/>
              <a:defRPr sz="2400">
                <a:solidFill>
                  <a:srgbClr val="5C86B9"/>
                </a:solidFill>
              </a:defRPr>
            </a:lvl3pPr>
            <a:lvl4pPr marL="0" indent="0">
              <a:spcBef>
                <a:spcPts val="1000"/>
              </a:spcBef>
              <a:buClrTx/>
              <a:buSzTx/>
              <a:buFontTx/>
              <a:buNone/>
              <a:defRPr sz="2400">
                <a:solidFill>
                  <a:srgbClr val="5C86B9"/>
                </a:solidFill>
              </a:defRPr>
            </a:lvl4pPr>
            <a:lvl5pPr marL="0" indent="0">
              <a:spcBef>
                <a:spcPts val="1000"/>
              </a:spcBef>
              <a:buClrTx/>
              <a:buSzTx/>
              <a:buFontTx/>
              <a:buNone/>
              <a:defRPr sz="2400">
                <a:solidFill>
                  <a:srgbClr val="5C86B9"/>
                </a:solidFill>
              </a:defRPr>
            </a:lvl5pPr>
          </a:lstStyle>
          <a:p>
            <a:pPr/>
            <a:r>
              <a:t>Body Level One</a:t>
            </a:r>
          </a:p>
          <a:p>
            <a:pPr lvl="1"/>
            <a:r>
              <a:t>Body Level Two</a:t>
            </a:r>
          </a:p>
          <a:p>
            <a:pPr lvl="2"/>
            <a:r>
              <a:t>Body Level Three</a:t>
            </a:r>
          </a:p>
          <a:p>
            <a:pPr lvl="3"/>
            <a:r>
              <a:t>Body Level Four</a:t>
            </a:r>
          </a:p>
          <a:p>
            <a:pPr lvl="4"/>
            <a:r>
              <a:t>Body Level Five</a:t>
            </a:r>
          </a:p>
        </p:txBody>
      </p:sp>
      <p:sp>
        <p:nvSpPr>
          <p:cNvPr id="53" name="Shape 53"/>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a:r>
              <a:t>Title Text</a:t>
            </a:r>
          </a:p>
        </p:txBody>
      </p:sp>
      <p:sp>
        <p:nvSpPr>
          <p:cNvPr id="61" name="Shape 6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p>
            <a:pPr/>
            <a:r>
              <a:t>Title Text</a:t>
            </a:r>
          </a:p>
        </p:txBody>
      </p:sp>
      <p:sp>
        <p:nvSpPr>
          <p:cNvPr id="69" name="Shape 69"/>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0" name="Shape 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77" name="Shape 77"/>
          <p:cNvSpPr/>
          <p:nvPr/>
        </p:nvSpPr>
        <p:spPr>
          <a:xfrm>
            <a:off x="406400" y="2565399"/>
            <a:ext cx="5689600" cy="129"/>
          </a:xfrm>
          <a:prstGeom prst="line">
            <a:avLst/>
          </a:prstGeom>
          <a:ln w="12700">
            <a:solidFill>
              <a:srgbClr val="7A96B9"/>
            </a:solidFill>
            <a:miter lim="400000"/>
          </a:ln>
        </p:spPr>
        <p:txBody>
          <a:bodyPr lIns="45718" tIns="45718" rIns="45718" bIns="45718"/>
          <a:lstStyle/>
          <a:p>
            <a:pPr/>
          </a:p>
        </p:txBody>
      </p:sp>
      <p:sp>
        <p:nvSpPr>
          <p:cNvPr id="78" name="Shape 78"/>
          <p:cNvSpPr/>
          <p:nvPr/>
        </p:nvSpPr>
        <p:spPr>
          <a:xfrm>
            <a:off x="406400" y="2616199"/>
            <a:ext cx="5689600" cy="129"/>
          </a:xfrm>
          <a:prstGeom prst="line">
            <a:avLst/>
          </a:prstGeom>
          <a:ln w="12700">
            <a:solidFill>
              <a:srgbClr val="7A96B9"/>
            </a:solidFill>
            <a:miter lim="400000"/>
          </a:ln>
        </p:spPr>
        <p:txBody>
          <a:bodyPr lIns="45718" tIns="45718" rIns="45718" bIns="45718"/>
          <a:lstStyle/>
          <a:p>
            <a:pPr/>
          </a:p>
        </p:txBody>
      </p:sp>
      <p:sp>
        <p:nvSpPr>
          <p:cNvPr id="79" name="Shape 79"/>
          <p:cNvSpPr/>
          <p:nvPr>
            <p:ph type="pic" idx="13"/>
          </p:nvPr>
        </p:nvSpPr>
        <p:spPr>
          <a:xfrm>
            <a:off x="6502400" y="0"/>
            <a:ext cx="6502400" cy="9753600"/>
          </a:xfrm>
          <a:prstGeom prst="rect">
            <a:avLst/>
          </a:prstGeom>
        </p:spPr>
        <p:txBody>
          <a:bodyPr lIns="91439" tIns="45719" rIns="91439" bIns="45719" anchor="t">
            <a:noAutofit/>
          </a:bodyPr>
          <a:lstStyle/>
          <a:p>
            <a:pPr/>
          </a:p>
        </p:txBody>
      </p:sp>
      <p:sp>
        <p:nvSpPr>
          <p:cNvPr id="80" name="Shape 80"/>
          <p:cNvSpPr/>
          <p:nvPr>
            <p:ph type="title"/>
          </p:nvPr>
        </p:nvSpPr>
        <p:spPr>
          <a:xfrm>
            <a:off x="355600" y="444500"/>
            <a:ext cx="5816600" cy="2044700"/>
          </a:xfrm>
          <a:prstGeom prst="rect">
            <a:avLst/>
          </a:prstGeom>
        </p:spPr>
        <p:txBody>
          <a:bodyPr/>
          <a:lstStyle/>
          <a:p>
            <a:pPr/>
            <a:r>
              <a:t>Title Text</a:t>
            </a:r>
          </a:p>
        </p:txBody>
      </p:sp>
      <p:sp>
        <p:nvSpPr>
          <p:cNvPr id="81" name="Shape 81"/>
          <p:cNvSpPr/>
          <p:nvPr>
            <p:ph type="body" sz="half" idx="1"/>
          </p:nvPr>
        </p:nvSpPr>
        <p:spPr>
          <a:xfrm>
            <a:off x="355600" y="2984500"/>
            <a:ext cx="5816600" cy="6324600"/>
          </a:xfrm>
          <a:prstGeom prst="rect">
            <a:avLst/>
          </a:prstGeom>
        </p:spPr>
        <p:txBody>
          <a:bodyPr/>
          <a:lstStyle>
            <a:lvl1pPr marL="381000" indent="-381000">
              <a:spcBef>
                <a:spcPts val="3800"/>
              </a:spcBef>
              <a:defRPr sz="3000"/>
            </a:lvl1pPr>
            <a:lvl2pPr marL="762000" indent="-381000">
              <a:spcBef>
                <a:spcPts val="3800"/>
              </a:spcBef>
              <a:defRPr sz="3000"/>
            </a:lvl2pPr>
            <a:lvl3pPr marL="1143000" indent="-381000">
              <a:spcBef>
                <a:spcPts val="3800"/>
              </a:spcBef>
              <a:defRPr sz="3000"/>
            </a:lvl3pPr>
            <a:lvl4pPr marL="1524000" indent="-381000">
              <a:spcBef>
                <a:spcPts val="3800"/>
              </a:spcBef>
              <a:defRPr sz="3000"/>
            </a:lvl4pPr>
            <a:lvl5pPr marL="1905000" indent="-381000">
              <a:spcBef>
                <a:spcPts val="3800"/>
              </a:spcBef>
              <a:defRPr sz="3000"/>
            </a:lvl5pPr>
          </a:lstStyle>
          <a:p>
            <a:pPr/>
            <a:r>
              <a:t>Body Level One</a:t>
            </a:r>
          </a:p>
          <a:p>
            <a:pPr lvl="1"/>
            <a:r>
              <a:t>Body Level Two</a:t>
            </a:r>
          </a:p>
          <a:p>
            <a:pPr lvl="2"/>
            <a:r>
              <a:t>Body Level Three</a:t>
            </a:r>
          </a:p>
          <a:p>
            <a:pPr lvl="3"/>
            <a:r>
              <a:t>Body Level Four</a:t>
            </a:r>
          </a:p>
          <a:p>
            <a:pPr lvl="4"/>
            <a:r>
              <a:t>Body Level Five</a:t>
            </a:r>
          </a:p>
        </p:txBody>
      </p:sp>
      <p:sp>
        <p:nvSpPr>
          <p:cNvPr id="82" name="Shape 82"/>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89" name="Shape 89"/>
          <p:cNvSpPr/>
          <p:nvPr>
            <p:ph type="body" idx="1"/>
          </p:nvPr>
        </p:nvSpPr>
        <p:spPr>
          <a:xfrm>
            <a:off x="355600" y="444500"/>
            <a:ext cx="12293600" cy="8864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0" name="Shape 90"/>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97" name="Shape 97"/>
          <p:cNvSpPr/>
          <p:nvPr>
            <p:ph type="pic" sz="half" idx="13"/>
          </p:nvPr>
        </p:nvSpPr>
        <p:spPr>
          <a:xfrm>
            <a:off x="6502400" y="4813300"/>
            <a:ext cx="6121400" cy="4356100"/>
          </a:xfrm>
          <a:prstGeom prst="rect">
            <a:avLst/>
          </a:prstGeom>
        </p:spPr>
        <p:txBody>
          <a:bodyPr lIns="91439" tIns="45719" rIns="91439" bIns="45719" anchor="t">
            <a:noAutofit/>
          </a:bodyPr>
          <a:lstStyle/>
          <a:p>
            <a:pPr/>
          </a:p>
        </p:txBody>
      </p:sp>
      <p:sp>
        <p:nvSpPr>
          <p:cNvPr id="98" name="Shape 98"/>
          <p:cNvSpPr/>
          <p:nvPr>
            <p:ph type="pic" sz="half" idx="14"/>
          </p:nvPr>
        </p:nvSpPr>
        <p:spPr>
          <a:xfrm>
            <a:off x="6502400" y="444500"/>
            <a:ext cx="6121400" cy="4368800"/>
          </a:xfrm>
          <a:prstGeom prst="rect">
            <a:avLst/>
          </a:prstGeom>
        </p:spPr>
        <p:txBody>
          <a:bodyPr lIns="91439" tIns="45719" rIns="91439" bIns="45719" anchor="t">
            <a:noAutofit/>
          </a:bodyPr>
          <a:lstStyle/>
          <a:p>
            <a:pPr/>
          </a:p>
        </p:txBody>
      </p:sp>
      <p:sp>
        <p:nvSpPr>
          <p:cNvPr id="99" name="Shape 99"/>
          <p:cNvSpPr/>
          <p:nvPr>
            <p:ph type="pic" idx="15"/>
          </p:nvPr>
        </p:nvSpPr>
        <p:spPr>
          <a:xfrm>
            <a:off x="368300" y="444500"/>
            <a:ext cx="6121400" cy="8724900"/>
          </a:xfrm>
          <a:prstGeom prst="rect">
            <a:avLst/>
          </a:prstGeom>
        </p:spPr>
        <p:txBody>
          <a:bodyPr lIns="91439" tIns="45719" rIns="91439" bIns="45719" anchor="t">
            <a:noAutofit/>
          </a:bodyPr>
          <a:lstStyle/>
          <a:p>
            <a:pPr/>
          </a:p>
        </p:txBody>
      </p:sp>
      <p:sp>
        <p:nvSpPr>
          <p:cNvPr id="100" name="Shape 100"/>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nvSpPr>
        <p:spPr>
          <a:xfrm>
            <a:off x="406399" y="2565398"/>
            <a:ext cx="12192003" cy="131"/>
          </a:xfrm>
          <a:prstGeom prst="line">
            <a:avLst/>
          </a:prstGeom>
          <a:ln w="12700">
            <a:solidFill>
              <a:srgbClr val="7A96B9"/>
            </a:solidFill>
            <a:miter lim="400000"/>
          </a:ln>
        </p:spPr>
        <p:txBody>
          <a:bodyPr lIns="45718" tIns="45718" rIns="45718" bIns="45718"/>
          <a:lstStyle/>
          <a:p>
            <a:pPr/>
          </a:p>
        </p:txBody>
      </p:sp>
      <p:sp>
        <p:nvSpPr>
          <p:cNvPr id="3" name="Shape 3"/>
          <p:cNvSpPr/>
          <p:nvPr/>
        </p:nvSpPr>
        <p:spPr>
          <a:xfrm>
            <a:off x="406399" y="2616198"/>
            <a:ext cx="12192003" cy="131"/>
          </a:xfrm>
          <a:prstGeom prst="line">
            <a:avLst/>
          </a:prstGeom>
          <a:ln w="12700">
            <a:solidFill>
              <a:srgbClr val="7A96B9"/>
            </a:solidFill>
            <a:miter lim="400000"/>
          </a:ln>
        </p:spPr>
        <p:txBody>
          <a:bodyPr lIns="45718" tIns="45718" rIns="45718" bIns="45718"/>
          <a:lstStyle/>
          <a:p>
            <a:pPr/>
          </a:p>
        </p:txBody>
      </p:sp>
      <p:sp>
        <p:nvSpPr>
          <p:cNvPr id="4" name="Shape 4"/>
          <p:cNvSpPr/>
          <p:nvPr>
            <p:ph type="title"/>
          </p:nvPr>
        </p:nvSpPr>
        <p:spPr>
          <a:xfrm>
            <a:off x="355600" y="444500"/>
            <a:ext cx="12293600" cy="2044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Shape 5"/>
          <p:cNvSpPr/>
          <p:nvPr>
            <p:ph type="body" idx="1"/>
          </p:nvPr>
        </p:nvSpPr>
        <p:spPr>
          <a:xfrm>
            <a:off x="355600" y="2984500"/>
            <a:ext cx="12293600" cy="632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hape 6"/>
          <p:cNvSpPr/>
          <p:nvPr>
            <p:ph type="sldNum" sz="quarter" idx="2"/>
          </p:nvPr>
        </p:nvSpPr>
        <p:spPr>
          <a:xfrm>
            <a:off x="12331700" y="9220200"/>
            <a:ext cx="317500" cy="355600"/>
          </a:xfrm>
          <a:prstGeom prst="rect">
            <a:avLst/>
          </a:prstGeom>
          <a:ln w="12700">
            <a:miter lim="400000"/>
          </a:ln>
        </p:spPr>
        <p:txBody>
          <a:bodyPr wrap="none" lIns="50800" tIns="50800" rIns="50800" bIns="50800">
            <a:spAutoFit/>
          </a:bodyPr>
          <a:lstStyle>
            <a:lvl1pPr>
              <a:defRPr sz="1600">
                <a:solidFill>
                  <a:srgbClr val="314864"/>
                </a:solidFill>
                <a:latin typeface="Palatino"/>
                <a:ea typeface="Palatino"/>
                <a:cs typeface="Palatino"/>
                <a:sym typeface="Palatin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1pPr>
      <a:lvl2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2pPr>
      <a:lvl3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3pPr>
      <a:lvl4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4pPr>
      <a:lvl5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5pPr>
      <a:lvl6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6pPr>
      <a:lvl7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7pPr>
      <a:lvl8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8pPr>
      <a:lvl9pPr marL="0" marR="0" indent="0" algn="l" defTabSz="584200" rtl="0" latinLnBrk="0">
        <a:lnSpc>
          <a:spcPct val="100000"/>
        </a:lnSpc>
        <a:spcBef>
          <a:spcPts val="0"/>
        </a:spcBef>
        <a:spcAft>
          <a:spcPts val="0"/>
        </a:spcAft>
        <a:buClrTx/>
        <a:buSzTx/>
        <a:buFontTx/>
        <a:buNone/>
        <a:tabLst/>
        <a:defRPr b="0" baseline="0" cap="none" i="0" spc="-128" strike="noStrike" sz="6400" u="none">
          <a:ln>
            <a:noFill/>
          </a:ln>
          <a:solidFill>
            <a:srgbClr val="314864"/>
          </a:solidFill>
          <a:uFillTx/>
          <a:latin typeface="Didot"/>
          <a:ea typeface="Didot"/>
          <a:cs typeface="Didot"/>
          <a:sym typeface="Didot"/>
        </a:defRPr>
      </a:lvl9pPr>
    </p:titleStyle>
    <p:bodyStyle>
      <a:lvl1pPr marL="508000" marR="0" indent="-508000" algn="l" defTabSz="58420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1pPr>
      <a:lvl2pPr marL="1016000" marR="0" indent="-508000" algn="l" defTabSz="58420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2pPr>
      <a:lvl3pPr marL="1524000" marR="0" indent="-508000" algn="l" defTabSz="58420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3pPr>
      <a:lvl4pPr marL="2032000" marR="0" indent="-508000" algn="l" defTabSz="58420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4pPr>
      <a:lvl5pPr marL="2540000" marR="0" indent="-508000" algn="l" defTabSz="58420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5pPr>
      <a:lvl6pPr marL="3048000" marR="0" indent="-508000" algn="l" defTabSz="58420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6pPr>
      <a:lvl7pPr marL="3556000" marR="0" indent="-508000" algn="l" defTabSz="58420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7pPr>
      <a:lvl8pPr marL="4064000" marR="0" indent="-508000" algn="l" defTabSz="58420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8pPr>
      <a:lvl9pPr marL="4572000" marR="0" indent="-508000" algn="l" defTabSz="584200" latinLnBrk="0">
        <a:lnSpc>
          <a:spcPct val="100000"/>
        </a:lnSpc>
        <a:spcBef>
          <a:spcPts val="4200"/>
        </a:spcBef>
        <a:spcAft>
          <a:spcPts val="0"/>
        </a:spcAft>
        <a:buClr>
          <a:srgbClr val="5C86B9"/>
        </a:buClr>
        <a:buSzPct val="70000"/>
        <a:buFont typeface="Zapf Dingbats"/>
        <a:buChar char="✤"/>
        <a:tabLst/>
        <a:defRPr b="0" baseline="0" cap="none" i="0" spc="0" strike="noStrike" sz="3800" u="none">
          <a:ln>
            <a:noFill/>
          </a:ln>
          <a:solidFill>
            <a:srgbClr val="000000"/>
          </a:solidFill>
          <a:uFillTx/>
          <a:latin typeface="Palatino"/>
          <a:ea typeface="Palatino"/>
          <a:cs typeface="Palatino"/>
          <a:sym typeface="Palatino"/>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1pPr>
      <a:lvl2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2pPr>
      <a:lvl3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3pPr>
      <a:lvl4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4pPr>
      <a:lvl5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5pPr>
      <a:lvl6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6pPr>
      <a:lvl7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7pPr>
      <a:lvl8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8pPr>
      <a:lvl9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gif"/><Relationship Id="rId4" Type="http://schemas.openxmlformats.org/officeDocument/2006/relationships/image" Target="../media/image3.g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lvl1pPr defTabSz="566673">
              <a:defRPr spc="-200" sz="6200"/>
            </a:lvl1pPr>
          </a:lstStyle>
          <a:p>
            <a:pPr/>
            <a:r>
              <a:t>Pedestrian Movement in Melbourne</a:t>
            </a:r>
          </a:p>
        </p:txBody>
      </p:sp>
      <p:sp>
        <p:nvSpPr>
          <p:cNvPr id="134" name="Shape 134"/>
          <p:cNvSpPr/>
          <p:nvPr>
            <p:ph type="body" sz="quarter" idx="1"/>
          </p:nvPr>
        </p:nvSpPr>
        <p:spPr>
          <a:xfrm>
            <a:off x="355600" y="8001000"/>
            <a:ext cx="12293600" cy="508000"/>
          </a:xfrm>
          <a:prstGeom prst="rect">
            <a:avLst/>
          </a:prstGeom>
        </p:spPr>
        <p:txBody>
          <a:bodyPr anchor="t"/>
          <a:lstStyle>
            <a:lvl1pPr>
              <a:spcBef>
                <a:spcPts val="1000"/>
              </a:spcBef>
              <a:defRPr i="0" sz="2400"/>
            </a:lvl1pPr>
          </a:lstStyle>
          <a:p>
            <a:pPr/>
            <a:r>
              <a:t>Sharleen Othman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1" name="image16.png"/>
          <p:cNvPicPr>
            <a:picLocks noChangeAspect="1"/>
          </p:cNvPicPr>
          <p:nvPr/>
        </p:nvPicPr>
        <p:blipFill>
          <a:blip r:embed="rId3">
            <a:extLst/>
          </a:blip>
          <a:stretch>
            <a:fillRect/>
          </a:stretch>
        </p:blipFill>
        <p:spPr>
          <a:xfrm>
            <a:off x="1389132" y="1472808"/>
            <a:ext cx="10226536" cy="7965335"/>
          </a:xfrm>
          <a:prstGeom prst="rect">
            <a:avLst/>
          </a:prstGeom>
          <a:ln w="12700">
            <a:miter lim="400000"/>
          </a:ln>
        </p:spPr>
      </p:pic>
      <p:sp>
        <p:nvSpPr>
          <p:cNvPr id="182" name="Shape 182"/>
          <p:cNvSpPr/>
          <p:nvPr>
            <p:ph type="title" idx="4294967295"/>
          </p:nvPr>
        </p:nvSpPr>
        <p:spPr>
          <a:xfrm>
            <a:off x="355600" y="402857"/>
            <a:ext cx="11226028" cy="1054288"/>
          </a:xfrm>
          <a:prstGeom prst="rect">
            <a:avLst/>
          </a:prstGeom>
        </p:spPr>
        <p:txBody>
          <a:bodyPr/>
          <a:lstStyle>
            <a:lvl1pPr defTabSz="268731">
              <a:defRPr spc="-179" sz="5200"/>
            </a:lvl1pPr>
          </a:lstStyle>
          <a:p>
            <a:pPr/>
            <a:r>
              <a:t>What’s in the Area?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 name="image20.png"/>
          <p:cNvPicPr>
            <a:picLocks noChangeAspect="1"/>
          </p:cNvPicPr>
          <p:nvPr/>
        </p:nvPicPr>
        <p:blipFill>
          <a:blip r:embed="rId3">
            <a:extLst/>
          </a:blip>
          <a:srcRect l="0" t="48977" r="0" b="25079"/>
          <a:stretch>
            <a:fillRect/>
          </a:stretch>
        </p:blipFill>
        <p:spPr>
          <a:xfrm>
            <a:off x="75009" y="2318481"/>
            <a:ext cx="12854967" cy="1338044"/>
          </a:xfrm>
          <a:prstGeom prst="rect">
            <a:avLst/>
          </a:prstGeom>
          <a:ln w="12700">
            <a:miter lim="400000"/>
          </a:ln>
        </p:spPr>
      </p:pic>
      <p:pic>
        <p:nvPicPr>
          <p:cNvPr id="187" name="image21.png"/>
          <p:cNvPicPr>
            <a:picLocks noChangeAspect="1"/>
          </p:cNvPicPr>
          <p:nvPr/>
        </p:nvPicPr>
        <p:blipFill>
          <a:blip r:embed="rId4">
            <a:extLst/>
          </a:blip>
          <a:srcRect l="0" t="49200" r="0" b="25347"/>
          <a:stretch>
            <a:fillRect/>
          </a:stretch>
        </p:blipFill>
        <p:spPr>
          <a:xfrm>
            <a:off x="315912" y="5681207"/>
            <a:ext cx="12372972" cy="1272880"/>
          </a:xfrm>
          <a:prstGeom prst="rect">
            <a:avLst/>
          </a:prstGeom>
          <a:ln w="12700">
            <a:miter lim="400000"/>
          </a:ln>
        </p:spPr>
      </p:pic>
      <p:sp>
        <p:nvSpPr>
          <p:cNvPr id="188" name="Shape 188"/>
          <p:cNvSpPr/>
          <p:nvPr>
            <p:ph type="title" idx="4294967295"/>
          </p:nvPr>
        </p:nvSpPr>
        <p:spPr>
          <a:xfrm>
            <a:off x="355600" y="402857"/>
            <a:ext cx="11226028" cy="1054288"/>
          </a:xfrm>
          <a:prstGeom prst="rect">
            <a:avLst/>
          </a:prstGeom>
        </p:spPr>
        <p:txBody>
          <a:bodyPr/>
          <a:lstStyle/>
          <a:p>
            <a:pPr defTabSz="554990">
              <a:defRPr spc="-200" sz="6000"/>
            </a:pPr>
            <a:r>
              <a:t>Seasonal Trends </a:t>
            </a:r>
            <a:r>
              <a:rPr spc="-160" sz="4800"/>
              <a:t>(Decomposition)</a:t>
            </a:r>
          </a:p>
        </p:txBody>
      </p:sp>
      <p:sp>
        <p:nvSpPr>
          <p:cNvPr id="189" name="Shape 189"/>
          <p:cNvSpPr/>
          <p:nvPr/>
        </p:nvSpPr>
        <p:spPr>
          <a:xfrm>
            <a:off x="5586433" y="3864045"/>
            <a:ext cx="1831934" cy="432186"/>
          </a:xfrm>
          <a:prstGeom prst="rect">
            <a:avLst/>
          </a:prstGeom>
          <a:solidFill>
            <a:srgbClr val="FFFFFF"/>
          </a:solidFill>
          <a:ln>
            <a:solidFill>
              <a:srgbClr val="DB7934"/>
            </a:solidFill>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2200">
                <a:latin typeface="Arial"/>
                <a:ea typeface="Arial"/>
                <a:cs typeface="Arial"/>
                <a:sym typeface="Arial"/>
              </a:defRPr>
            </a:lvl1pPr>
          </a:lstStyle>
          <a:p>
            <a:pPr/>
            <a:r>
              <a:t>Commuter</a:t>
            </a:r>
          </a:p>
        </p:txBody>
      </p:sp>
      <p:sp>
        <p:nvSpPr>
          <p:cNvPr id="190" name="Shape 190"/>
          <p:cNvSpPr/>
          <p:nvPr/>
        </p:nvSpPr>
        <p:spPr>
          <a:xfrm>
            <a:off x="5805247" y="7239938"/>
            <a:ext cx="1394306" cy="432186"/>
          </a:xfrm>
          <a:prstGeom prst="rect">
            <a:avLst/>
          </a:prstGeom>
          <a:solidFill>
            <a:srgbClr val="FFFFFF"/>
          </a:solidFill>
          <a:ln>
            <a:solidFill>
              <a:srgbClr val="DB7934"/>
            </a:solidFill>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2200">
                <a:latin typeface="Arial"/>
                <a:ea typeface="Arial"/>
                <a:cs typeface="Arial"/>
                <a:sym typeface="Arial"/>
              </a:defRPr>
            </a:lvl1pPr>
          </a:lstStyle>
          <a:p>
            <a:pPr/>
            <a:r>
              <a:t>Casual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4" name="image4.png"/>
          <p:cNvPicPr>
            <a:picLocks noChangeAspect="1"/>
          </p:cNvPicPr>
          <p:nvPr/>
        </p:nvPicPr>
        <p:blipFill>
          <a:blip r:embed="rId3">
            <a:extLst/>
          </a:blip>
          <a:stretch>
            <a:fillRect/>
          </a:stretch>
        </p:blipFill>
        <p:spPr>
          <a:xfrm>
            <a:off x="2786173" y="1564276"/>
            <a:ext cx="7432454" cy="7982531"/>
          </a:xfrm>
          <a:prstGeom prst="rect">
            <a:avLst/>
          </a:prstGeom>
          <a:ln w="12700">
            <a:miter lim="400000"/>
          </a:ln>
        </p:spPr>
      </p:pic>
      <p:sp>
        <p:nvSpPr>
          <p:cNvPr id="195" name="Shape 195"/>
          <p:cNvSpPr/>
          <p:nvPr>
            <p:ph type="title" idx="4294967295"/>
          </p:nvPr>
        </p:nvSpPr>
        <p:spPr>
          <a:xfrm>
            <a:off x="355600" y="402857"/>
            <a:ext cx="11226028" cy="1054288"/>
          </a:xfrm>
          <a:prstGeom prst="rect">
            <a:avLst/>
          </a:prstGeom>
        </p:spPr>
        <p:txBody>
          <a:bodyPr/>
          <a:lstStyle>
            <a:lvl1pPr defTabSz="554990">
              <a:defRPr spc="-200" sz="6000"/>
            </a:lvl1pPr>
          </a:lstStyle>
          <a:p>
            <a:pPr/>
            <a:r>
              <a:t>Days where the city is crowded</a:t>
            </a:r>
          </a:p>
        </p:txBody>
      </p:sp>
      <p:sp>
        <p:nvSpPr>
          <p:cNvPr id="196" name="Shape 196"/>
          <p:cNvSpPr/>
          <p:nvPr/>
        </p:nvSpPr>
        <p:spPr>
          <a:xfrm>
            <a:off x="5223850" y="2600209"/>
            <a:ext cx="2557100" cy="1563317"/>
          </a:xfrm>
          <a:prstGeom prst="rect">
            <a:avLst/>
          </a:prstGeom>
          <a:solidFill>
            <a:srgbClr val="FFFFFF"/>
          </a:solidFill>
          <a:ln>
            <a:solidFill>
              <a:srgbClr val="DB7934"/>
            </a:solidFill>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2000">
                <a:latin typeface="Arial"/>
                <a:ea typeface="Arial"/>
                <a:cs typeface="Arial"/>
                <a:sym typeface="Arial"/>
              </a:defRPr>
            </a:lvl1pPr>
          </a:lstStyle>
          <a:p>
            <a:pPr/>
            <a:r>
              <a:t>White Night, Melbourne Marathon, AFL Grand Final, Australia Day, New Years, etc</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0" name="Pedestrian simulation  Dynamic route assignment over continuous space.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 y="1513743"/>
            <a:ext cx="13004801" cy="8128001"/>
          </a:xfrm>
          <a:prstGeom prst="rect">
            <a:avLst/>
          </a:prstGeom>
          <a:ln w="12700">
            <a:miter lim="400000"/>
          </a:ln>
        </p:spPr>
      </p:pic>
      <p:sp>
        <p:nvSpPr>
          <p:cNvPr id="201" name="Shape 201"/>
          <p:cNvSpPr/>
          <p:nvPr>
            <p:ph type="title" idx="4294967295"/>
          </p:nvPr>
        </p:nvSpPr>
        <p:spPr>
          <a:xfrm>
            <a:off x="355600" y="444500"/>
            <a:ext cx="11226028" cy="1054287"/>
          </a:xfrm>
          <a:prstGeom prst="rect">
            <a:avLst/>
          </a:prstGeom>
        </p:spPr>
        <p:txBody>
          <a:bodyPr/>
          <a:lstStyle>
            <a:lvl1pPr defTabSz="362204">
              <a:defRPr spc="-130" sz="5100"/>
            </a:lvl1pPr>
          </a:lstStyle>
          <a:p>
            <a:pPr/>
            <a:r>
              <a:t>Do our movements have a pattern?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3668334"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idx="4294967295"/>
          </p:nvPr>
        </p:nvSpPr>
        <p:spPr>
          <a:xfrm>
            <a:off x="4802784" y="4216400"/>
            <a:ext cx="3399232" cy="1054287"/>
          </a:xfrm>
          <a:prstGeom prst="rect">
            <a:avLst/>
          </a:prstGeom>
        </p:spPr>
        <p:txBody>
          <a:bodyPr/>
          <a:lstStyle>
            <a:lvl1pPr defTabSz="362204">
              <a:defRPr spc="-130" sz="5100"/>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6" name="Pedestrian simulation  Dynamic route assignment over continuous space.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 y="1437543"/>
            <a:ext cx="13004801" cy="8128001"/>
          </a:xfrm>
          <a:prstGeom prst="rect">
            <a:avLst/>
          </a:prstGeom>
          <a:ln w="12700">
            <a:miter lim="400000"/>
          </a:ln>
        </p:spPr>
      </p:pic>
      <p:sp>
        <p:nvSpPr>
          <p:cNvPr id="137" name="Shape 137"/>
          <p:cNvSpPr/>
          <p:nvPr>
            <p:ph type="title" idx="4294967295"/>
          </p:nvPr>
        </p:nvSpPr>
        <p:spPr>
          <a:xfrm>
            <a:off x="355600" y="444500"/>
            <a:ext cx="11226028" cy="1054287"/>
          </a:xfrm>
          <a:prstGeom prst="rect">
            <a:avLst/>
          </a:prstGeom>
        </p:spPr>
        <p:txBody>
          <a:bodyPr/>
          <a:lstStyle>
            <a:lvl1pPr defTabSz="362204">
              <a:defRPr spc="-130" sz="5100"/>
            </a:lvl1pPr>
          </a:lstStyle>
          <a:p>
            <a:pPr/>
            <a:r>
              <a:t>Do our movements have a pattern?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3668334" fill="hold"/>
                                        <p:tgtEl>
                                          <p:spTgt spid="13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1" name="Webp.net-gifmaker.gif"/>
          <p:cNvPicPr>
            <a:picLocks noChangeAspect="0"/>
          </p:cNvPicPr>
          <p:nvPr/>
        </p:nvPicPr>
        <p:blipFill>
          <a:blip r:embed="rId3">
            <a:extLst/>
          </a:blip>
          <a:stretch>
            <a:fillRect/>
          </a:stretch>
        </p:blipFill>
        <p:spPr>
          <a:xfrm>
            <a:off x="1887632" y="1126661"/>
            <a:ext cx="9229536" cy="8286072"/>
          </a:xfrm>
          <a:prstGeom prst="rect">
            <a:avLst/>
          </a:prstGeom>
          <a:ln w="12700">
            <a:miter lim="400000"/>
          </a:ln>
        </p:spPr>
      </p:pic>
      <p:sp>
        <p:nvSpPr>
          <p:cNvPr id="142" name="Shape 142"/>
          <p:cNvSpPr/>
          <p:nvPr>
            <p:ph type="title" idx="4294967295"/>
          </p:nvPr>
        </p:nvSpPr>
        <p:spPr>
          <a:xfrm>
            <a:off x="336550" y="139700"/>
            <a:ext cx="11226028" cy="1054287"/>
          </a:xfrm>
          <a:prstGeom prst="rect">
            <a:avLst/>
          </a:prstGeom>
        </p:spPr>
        <p:txBody>
          <a:bodyPr/>
          <a:lstStyle>
            <a:lvl1pPr defTabSz="421792">
              <a:defRPr spc="-152" sz="4560"/>
            </a:lvl1pPr>
          </a:lstStyle>
          <a:p>
            <a:pPr/>
            <a:r>
              <a:t>What patterns do pedestrians follow in a city?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6" name="Screen Shot 2017-06-08 at 4.43.34 pm.png"/>
          <p:cNvPicPr>
            <a:picLocks noChangeAspect="1"/>
          </p:cNvPicPr>
          <p:nvPr/>
        </p:nvPicPr>
        <p:blipFill>
          <a:blip r:embed="rId3">
            <a:alphaModFix amt="30705"/>
            <a:extLst/>
          </a:blip>
          <a:stretch>
            <a:fillRect/>
          </a:stretch>
        </p:blipFill>
        <p:spPr>
          <a:xfrm>
            <a:off x="185226" y="0"/>
            <a:ext cx="12634348" cy="9753601"/>
          </a:xfrm>
          <a:prstGeom prst="rect">
            <a:avLst/>
          </a:prstGeom>
          <a:ln w="12700">
            <a:miter lim="400000"/>
          </a:ln>
        </p:spPr>
      </p:pic>
      <p:sp>
        <p:nvSpPr>
          <p:cNvPr id="147" name="Shape 147"/>
          <p:cNvSpPr/>
          <p:nvPr>
            <p:ph type="title" idx="4294967295"/>
          </p:nvPr>
        </p:nvSpPr>
        <p:spPr>
          <a:xfrm>
            <a:off x="736986" y="3566374"/>
            <a:ext cx="11226028" cy="2620852"/>
          </a:xfrm>
          <a:prstGeom prst="rect">
            <a:avLst/>
          </a:prstGeom>
        </p:spPr>
        <p:txBody>
          <a:bodyPr/>
          <a:lstStyle/>
          <a:p>
            <a:pPr marL="700237" indent="-700237" algn="ctr" defTabSz="481672">
              <a:buSzPct val="100000"/>
              <a:buAutoNum type="arabicPeriod" startAt="1"/>
              <a:defRPr spc="-194" sz="5238"/>
            </a:pPr>
            <a:r>
              <a:t>What’s in the area?</a:t>
            </a:r>
          </a:p>
          <a:p>
            <a:pPr marL="700237" indent="-700237" algn="ctr" defTabSz="481672">
              <a:buSzPct val="100000"/>
              <a:defRPr spc="-194" sz="5238"/>
            </a:pPr>
            <a:r>
              <a:t>Events</a:t>
            </a:r>
          </a:p>
          <a:p>
            <a:pPr marL="700237" indent="-700237" algn="ctr" defTabSz="481672">
              <a:buSzPct val="100000"/>
              <a:defRPr spc="-194" strike="sngStrike" sz="5238"/>
            </a:pPr>
            <a:r>
              <a:t>Weather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xfrm>
            <a:off x="355600" y="319575"/>
            <a:ext cx="11226028" cy="1054288"/>
          </a:xfrm>
          <a:prstGeom prst="rect">
            <a:avLst/>
          </a:prstGeom>
        </p:spPr>
        <p:txBody>
          <a:bodyPr/>
          <a:lstStyle>
            <a:lvl1pPr defTabSz="554990">
              <a:defRPr spc="-170" sz="5100"/>
            </a:lvl1pPr>
          </a:lstStyle>
          <a:p>
            <a:pPr/>
            <a:r>
              <a:t>Rush Hours and Rush Areas</a:t>
            </a:r>
          </a:p>
        </p:txBody>
      </p:sp>
      <p:pic>
        <p:nvPicPr>
          <p:cNvPr id="152" name="image1.gif"/>
          <p:cNvPicPr>
            <a:picLocks noChangeAspect="0"/>
          </p:cNvPicPr>
          <p:nvPr/>
        </p:nvPicPr>
        <p:blipFill>
          <a:blip r:embed="rId3">
            <a:extLst/>
          </a:blip>
          <a:stretch>
            <a:fillRect/>
          </a:stretch>
        </p:blipFill>
        <p:spPr>
          <a:xfrm>
            <a:off x="3105165" y="1144971"/>
            <a:ext cx="9847379" cy="8632793"/>
          </a:xfrm>
          <a:prstGeom prst="rect">
            <a:avLst/>
          </a:prstGeom>
          <a:ln w="12700">
            <a:miter lim="400000"/>
          </a:ln>
        </p:spPr>
      </p:pic>
      <p:pic>
        <p:nvPicPr>
          <p:cNvPr id="153" name="image2.gif"/>
          <p:cNvPicPr>
            <a:picLocks noChangeAspect="0"/>
          </p:cNvPicPr>
          <p:nvPr/>
        </p:nvPicPr>
        <p:blipFill>
          <a:blip r:embed="rId4">
            <a:extLst/>
          </a:blip>
          <a:stretch>
            <a:fillRect/>
          </a:stretch>
        </p:blipFill>
        <p:spPr>
          <a:xfrm>
            <a:off x="120288" y="2387600"/>
            <a:ext cx="4598416" cy="4094718"/>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title" idx="4294967295"/>
          </p:nvPr>
        </p:nvSpPr>
        <p:spPr>
          <a:xfrm>
            <a:off x="355600" y="319575"/>
            <a:ext cx="11226028" cy="1054288"/>
          </a:xfrm>
          <a:prstGeom prst="rect">
            <a:avLst/>
          </a:prstGeom>
        </p:spPr>
        <p:txBody>
          <a:bodyPr/>
          <a:lstStyle/>
          <a:p>
            <a:pPr defTabSz="362204">
              <a:defRPr spc="-130" sz="5100"/>
            </a:pPr>
            <a:r>
              <a:t>Pull Out Hidden Trends (</a:t>
            </a:r>
            <a:r>
              <a:rPr spc="-123" sz="4800"/>
              <a:t>PCA)</a:t>
            </a:r>
          </a:p>
        </p:txBody>
      </p:sp>
      <p:pic>
        <p:nvPicPr>
          <p:cNvPr id="158" name="image6.png"/>
          <p:cNvPicPr>
            <a:picLocks noChangeAspect="1"/>
          </p:cNvPicPr>
          <p:nvPr/>
        </p:nvPicPr>
        <p:blipFill>
          <a:blip r:embed="rId3">
            <a:extLst/>
          </a:blip>
          <a:stretch>
            <a:fillRect/>
          </a:stretch>
        </p:blipFill>
        <p:spPr>
          <a:xfrm>
            <a:off x="1504648" y="1487272"/>
            <a:ext cx="9995504" cy="7838664"/>
          </a:xfrm>
          <a:prstGeom prst="rect">
            <a:avLst/>
          </a:prstGeom>
          <a:ln w="12700">
            <a:miter lim="400000"/>
          </a:ln>
        </p:spPr>
      </p:pic>
      <p:sp>
        <p:nvSpPr>
          <p:cNvPr id="159" name="Shape 159"/>
          <p:cNvSpPr/>
          <p:nvPr/>
        </p:nvSpPr>
        <p:spPr>
          <a:xfrm>
            <a:off x="2347300" y="6117859"/>
            <a:ext cx="2557100" cy="394916"/>
          </a:xfrm>
          <a:prstGeom prst="rect">
            <a:avLst/>
          </a:prstGeom>
          <a:solidFill>
            <a:srgbClr val="FFFFFF"/>
          </a:solidFill>
          <a:ln>
            <a:solidFill>
              <a:srgbClr val="DB7934"/>
            </a:solidFill>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2000">
                <a:latin typeface="Arial"/>
                <a:ea typeface="Arial"/>
                <a:cs typeface="Arial"/>
                <a:sym typeface="Arial"/>
              </a:defRPr>
            </a:lvl1pPr>
          </a:lstStyle>
          <a:p>
            <a:pPr/>
            <a:r>
              <a:t>8am &amp; 5pm</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idx="4294967295"/>
          </p:nvPr>
        </p:nvSpPr>
        <p:spPr>
          <a:xfrm>
            <a:off x="355600" y="319575"/>
            <a:ext cx="11226028" cy="1054288"/>
          </a:xfrm>
          <a:prstGeom prst="rect">
            <a:avLst/>
          </a:prstGeom>
        </p:spPr>
        <p:txBody>
          <a:bodyPr/>
          <a:lstStyle/>
          <a:p>
            <a:pPr defTabSz="554990">
              <a:defRPr spc="-200" sz="6000"/>
            </a:pPr>
            <a:r>
              <a:t>Two Groups </a:t>
            </a:r>
            <a:r>
              <a:rPr spc="-160" sz="4800"/>
              <a:t>(K-Means)</a:t>
            </a:r>
          </a:p>
        </p:txBody>
      </p:sp>
      <p:pic>
        <p:nvPicPr>
          <p:cNvPr id="164" name="image11.png"/>
          <p:cNvPicPr>
            <a:picLocks noChangeAspect="1"/>
          </p:cNvPicPr>
          <p:nvPr/>
        </p:nvPicPr>
        <p:blipFill>
          <a:blip r:embed="rId3">
            <a:extLst/>
          </a:blip>
          <a:srcRect l="50149" t="0" r="0" b="0"/>
          <a:stretch>
            <a:fillRect/>
          </a:stretch>
        </p:blipFill>
        <p:spPr>
          <a:xfrm>
            <a:off x="775483" y="5358620"/>
            <a:ext cx="4261739" cy="3318931"/>
          </a:xfrm>
          <a:prstGeom prst="rect">
            <a:avLst/>
          </a:prstGeom>
          <a:ln w="12700">
            <a:miter lim="400000"/>
          </a:ln>
        </p:spPr>
      </p:pic>
      <p:pic>
        <p:nvPicPr>
          <p:cNvPr id="165" name="image11.png"/>
          <p:cNvPicPr>
            <a:picLocks noChangeAspect="1"/>
          </p:cNvPicPr>
          <p:nvPr/>
        </p:nvPicPr>
        <p:blipFill>
          <a:blip r:embed="rId3">
            <a:extLst/>
          </a:blip>
          <a:srcRect l="0" t="0" r="50554" b="0"/>
          <a:stretch>
            <a:fillRect/>
          </a:stretch>
        </p:blipFill>
        <p:spPr>
          <a:xfrm>
            <a:off x="792747" y="1706708"/>
            <a:ext cx="4227137" cy="3318931"/>
          </a:xfrm>
          <a:prstGeom prst="rect">
            <a:avLst/>
          </a:prstGeom>
          <a:ln w="12700">
            <a:miter lim="400000"/>
          </a:ln>
        </p:spPr>
      </p:pic>
      <p:pic>
        <p:nvPicPr>
          <p:cNvPr id="166" name="Screen Shot 2017-06-08 at 9.35.28 pm.png"/>
          <p:cNvPicPr>
            <a:picLocks noChangeAspect="1"/>
          </p:cNvPicPr>
          <p:nvPr/>
        </p:nvPicPr>
        <p:blipFill>
          <a:blip r:embed="rId4">
            <a:extLst/>
          </a:blip>
          <a:stretch>
            <a:fillRect/>
          </a:stretch>
        </p:blipFill>
        <p:spPr>
          <a:xfrm>
            <a:off x="5988078" y="1708693"/>
            <a:ext cx="5771750" cy="662053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 grpId="1"/>
      <p:bldP build="whole" bldLvl="1" animBg="1" rev="0" advAuto="0" spid="164" grpId="2"/>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 name="image8.png"/>
          <p:cNvPicPr>
            <a:picLocks noChangeAspect="1"/>
          </p:cNvPicPr>
          <p:nvPr/>
        </p:nvPicPr>
        <p:blipFill>
          <a:blip r:embed="rId2">
            <a:extLst/>
          </a:blip>
          <a:stretch>
            <a:fillRect/>
          </a:stretch>
        </p:blipFill>
        <p:spPr>
          <a:xfrm>
            <a:off x="491719" y="1396724"/>
            <a:ext cx="7491099" cy="7181120"/>
          </a:xfrm>
          <a:prstGeom prst="rect">
            <a:avLst/>
          </a:prstGeom>
          <a:ln w="12700">
            <a:miter lim="400000"/>
          </a:ln>
        </p:spPr>
      </p:pic>
      <p:pic>
        <p:nvPicPr>
          <p:cNvPr id="171" name="image12.png"/>
          <p:cNvPicPr>
            <a:picLocks noChangeAspect="1"/>
          </p:cNvPicPr>
          <p:nvPr/>
        </p:nvPicPr>
        <p:blipFill>
          <a:blip r:embed="rId3">
            <a:extLst/>
          </a:blip>
          <a:stretch>
            <a:fillRect/>
          </a:stretch>
        </p:blipFill>
        <p:spPr>
          <a:xfrm>
            <a:off x="5915147" y="4658803"/>
            <a:ext cx="6759387" cy="4807481"/>
          </a:xfrm>
          <a:prstGeom prst="rect">
            <a:avLst/>
          </a:prstGeom>
          <a:ln w="12700">
            <a:miter lim="400000"/>
          </a:ln>
        </p:spPr>
      </p:pic>
      <p:sp>
        <p:nvSpPr>
          <p:cNvPr id="172" name="Shape 172"/>
          <p:cNvSpPr/>
          <p:nvPr>
            <p:ph type="title" idx="4294967295"/>
          </p:nvPr>
        </p:nvSpPr>
        <p:spPr>
          <a:xfrm>
            <a:off x="355600" y="402857"/>
            <a:ext cx="11226028" cy="1054288"/>
          </a:xfrm>
          <a:prstGeom prst="rect">
            <a:avLst/>
          </a:prstGeom>
        </p:spPr>
        <p:txBody>
          <a:bodyPr/>
          <a:lstStyle>
            <a:lvl1pPr defTabSz="519937">
              <a:defRPr spc="-200" sz="5600"/>
            </a:lvl1pPr>
          </a:lstStyle>
          <a:p>
            <a:pPr/>
            <a:r>
              <a:t>Weekends &amp; Weekdays</a:t>
            </a:r>
          </a:p>
        </p:txBody>
      </p:sp>
      <p:sp>
        <p:nvSpPr>
          <p:cNvPr id="173" name="Shape 173"/>
          <p:cNvSpPr/>
          <p:nvPr/>
        </p:nvSpPr>
        <p:spPr>
          <a:xfrm>
            <a:off x="8747635" y="3888518"/>
            <a:ext cx="2557099" cy="687016"/>
          </a:xfrm>
          <a:prstGeom prst="rect">
            <a:avLst/>
          </a:prstGeom>
          <a:solidFill>
            <a:srgbClr val="FFFFFF"/>
          </a:solidFill>
          <a:ln>
            <a:solidFill>
              <a:srgbClr val="DB7934"/>
            </a:solidFill>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2000">
                <a:latin typeface="Arial"/>
                <a:ea typeface="Arial"/>
                <a:cs typeface="Arial"/>
                <a:sym typeface="Arial"/>
              </a:defRPr>
            </a:lvl1pPr>
          </a:lstStyle>
          <a:p>
            <a:pPr/>
            <a:r>
              <a:t>Anzac Day Dawn Service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idx="4294967295"/>
          </p:nvPr>
        </p:nvSpPr>
        <p:spPr>
          <a:xfrm>
            <a:off x="355600" y="402857"/>
            <a:ext cx="11226028" cy="1054288"/>
          </a:xfrm>
          <a:prstGeom prst="rect">
            <a:avLst/>
          </a:prstGeom>
        </p:spPr>
        <p:txBody>
          <a:bodyPr/>
          <a:lstStyle>
            <a:lvl1pPr defTabSz="496569">
              <a:defRPr spc="-200" sz="5400"/>
            </a:lvl1pPr>
          </a:lstStyle>
          <a:p>
            <a:pPr/>
            <a:r>
              <a:t>Which areas are Commuter / Casual?</a:t>
            </a:r>
          </a:p>
        </p:txBody>
      </p:sp>
      <p:pic>
        <p:nvPicPr>
          <p:cNvPr id="176" name="Screen Shot 2017-06-08 at 1.03.29 pm.png"/>
          <p:cNvPicPr>
            <a:picLocks noChangeAspect="1"/>
          </p:cNvPicPr>
          <p:nvPr/>
        </p:nvPicPr>
        <p:blipFill>
          <a:blip r:embed="rId3">
            <a:extLst/>
          </a:blip>
          <a:stretch>
            <a:fillRect/>
          </a:stretch>
        </p:blipFill>
        <p:spPr>
          <a:xfrm>
            <a:off x="452660" y="1368490"/>
            <a:ext cx="8570573" cy="7016620"/>
          </a:xfrm>
          <a:prstGeom prst="rect">
            <a:avLst/>
          </a:prstGeom>
          <a:ln w="12700">
            <a:miter lim="400000"/>
          </a:ln>
        </p:spPr>
      </p:pic>
      <p:pic>
        <p:nvPicPr>
          <p:cNvPr id="177" name="image14.png"/>
          <p:cNvPicPr>
            <a:picLocks noChangeAspect="1"/>
          </p:cNvPicPr>
          <p:nvPr/>
        </p:nvPicPr>
        <p:blipFill>
          <a:blip r:embed="rId4">
            <a:extLst/>
          </a:blip>
          <a:srcRect l="0" t="9489" r="20809" b="0"/>
          <a:stretch>
            <a:fillRect/>
          </a:stretch>
        </p:blipFill>
        <p:spPr>
          <a:xfrm>
            <a:off x="7245783" y="5160644"/>
            <a:ext cx="5545129" cy="437661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Editorial">
  <a:themeElements>
    <a:clrScheme name="Editorial">
      <a:dk1>
        <a:srgbClr val="324863"/>
      </a:dk1>
      <a:lt1>
        <a:srgbClr val="634D31"/>
      </a:lt1>
      <a:dk2>
        <a:srgbClr val="A7A7A7"/>
      </a:dk2>
      <a:lt2>
        <a:srgbClr val="535353"/>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Helvetica Neue"/>
        <a:ea typeface="Helvetica Neue"/>
        <a:cs typeface="Helvetica Neue"/>
      </a:majorFont>
      <a:minorFont>
        <a:latin typeface="Helvetica"/>
        <a:ea typeface="Helvetica"/>
        <a:cs typeface="Helvetica"/>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34D3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ditorial">
  <a:themeElements>
    <a:clrScheme name="Editorial">
      <a:dk1>
        <a:srgbClr val="000000"/>
      </a:dk1>
      <a:lt1>
        <a:srgbClr val="FFFFFF"/>
      </a:lt1>
      <a:dk2>
        <a:srgbClr val="A7A7A7"/>
      </a:dk2>
      <a:lt2>
        <a:srgbClr val="535353"/>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Helvetica Neue"/>
        <a:ea typeface="Helvetica Neue"/>
        <a:cs typeface="Helvetica Neue"/>
      </a:majorFont>
      <a:minorFont>
        <a:latin typeface="Helvetica"/>
        <a:ea typeface="Helvetica"/>
        <a:cs typeface="Helvetica"/>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34D3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24863"/>
            </a:solidFill>
            <a:effectLst/>
            <a:uFillTx/>
            <a:latin typeface="Didot"/>
            <a:ea typeface="Didot"/>
            <a:cs typeface="Didot"/>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